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70" r:id="rId6"/>
    <p:sldId id="531" r:id="rId7"/>
    <p:sldId id="271" r:id="rId8"/>
    <p:sldId id="272" r:id="rId9"/>
    <p:sldId id="269" r:id="rId10"/>
    <p:sldId id="551" r:id="rId11"/>
    <p:sldId id="268" r:id="rId12"/>
    <p:sldId id="537" r:id="rId13"/>
    <p:sldId id="541" r:id="rId14"/>
    <p:sldId id="538" r:id="rId15"/>
    <p:sldId id="548" r:id="rId16"/>
    <p:sldId id="273" r:id="rId17"/>
    <p:sldId id="552" r:id="rId18"/>
    <p:sldId id="528" r:id="rId19"/>
    <p:sldId id="529" r:id="rId20"/>
    <p:sldId id="534" r:id="rId21"/>
    <p:sldId id="530" r:id="rId22"/>
    <p:sldId id="532" r:id="rId23"/>
    <p:sldId id="262" r:id="rId24"/>
    <p:sldId id="265" r:id="rId25"/>
    <p:sldId id="553" r:id="rId26"/>
    <p:sldId id="535" r:id="rId27"/>
    <p:sldId id="533" r:id="rId28"/>
    <p:sldId id="536" r:id="rId29"/>
    <p:sldId id="525" r:id="rId30"/>
    <p:sldId id="543" r:id="rId31"/>
    <p:sldId id="540" r:id="rId32"/>
    <p:sldId id="545" r:id="rId33"/>
    <p:sldId id="542" r:id="rId34"/>
    <p:sldId id="546" r:id="rId35"/>
    <p:sldId id="547" r:id="rId36"/>
    <p:sldId id="550" r:id="rId37"/>
    <p:sldId id="54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CBAD"/>
    <a:srgbClr val="C5E0B4"/>
    <a:srgbClr val="1ED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8870C-8506-4EBF-9930-1971FCA4F707}" v="17" dt="2020-04-29T16:08:38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C71D-8E4D-46DB-A432-FA8FD6C6AC23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38D29-0891-4927-8D86-8702F85C7D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72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0FDCD-8649-4DD6-9285-89F88C21EE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6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8699-EC22-45E8-B84F-AA3A4D46F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F5C7F-0E17-4EED-A69E-57D1B760A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8A3B1-F25A-45AD-84F1-07140FF6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62A9-E12A-4B44-88F2-AF1781D6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A755-FF21-4274-9E33-F8846EB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6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2456-988E-457B-9788-DBC3D156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5CB39-E119-44E3-95DD-B5A907298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E532C-2790-43AD-AC7F-01303ABF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6474A-3376-464D-86AA-201C3972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B73B5-FCB3-4AFA-8185-3B747411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3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FFF44-8285-425F-AC94-085BFF228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EC714-2959-4BAF-A85F-3B2ABA4A7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1C2B-1780-4153-88A4-8D19D6CA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3B92-480F-4183-809B-D69CD169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2D2E-A277-4155-95FC-CD9B4E63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F90A-514B-4E5F-AE78-D81E36F3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6C11-11E7-46BC-8D15-AC07C8E5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DE5A-373E-404C-9118-88CD198E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02C4-93B6-41B3-A386-2FA03FE2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9482B-1A15-4FE9-8F69-E2E012D2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56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570D-0D64-4C7B-A486-27DD8368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50A5-675A-486D-B6BD-D43462937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07AB-3760-4227-9D76-C76C1F3A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3BE95-AB22-4DF3-A43C-AAA20589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84C94-2A26-442F-91BD-ECBEA8E2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9AA7-1710-4C6E-85D7-2D2CD417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8EA6-B87B-4C3D-8A3F-9FCEB65CB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9A945-D3CA-4C4B-A91B-22EB3D2C2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4EFBB-3F2D-41F8-A6F9-06284EAC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75CF-3F69-4009-88A2-48FBD059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272A0-348F-445E-BA9A-682AB756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20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AC83-D552-4B91-B7DE-B62C840D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4C4CA-847D-48DF-B1FD-77AE532B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36F32-15DA-4D47-B9E1-532F6E2A1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12CFD-DC25-4090-94EB-4030B9C56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08446-FA2E-4AA2-8C3A-23D688428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7A451-7A32-472E-9918-8378AC5B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16B7-026C-46FF-8E68-56C83DA3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A9F88-D820-43CE-A8FA-5BDFC098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96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FF46-F3BF-4B4D-BF41-6B908CA7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1ACC0-8B74-4AEB-9BB2-EA14AEBF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C83B9-5893-4FB7-8866-AE1498CC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980AF-1B4D-4865-A36B-FE1268F8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074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DA478-756E-4B43-8B59-32EEF8B3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C22C4-BCAD-446C-8E5E-E7A86F1E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95F50-F451-4CE9-878B-FB791F33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303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9199-7B89-402E-947E-0D957D4C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55D2-E36D-40BE-91A0-8943B203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FA708-40D5-454A-8907-694EF93E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71FE1-FC80-4890-AA22-1938AE62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128DB-8E19-461C-B3A5-DB5BED0F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46ACB-A9A1-4E31-9A42-1A440389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563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1860-A872-4E04-8CED-2F9776ED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A35DC-F0D1-4EBE-9CBE-92ED71D12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7AD81-2374-4D76-A05B-F394E8565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037E2-F89B-405A-A40E-E7C84823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ECBFF-F136-423B-9FEF-DE874457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78140-0D9D-4C9E-8AD4-C5EA704B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426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30950-EA7E-4A6B-93AB-897C5FA5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822F8-E1A5-4287-A012-E754C9233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31BA-D8D0-41AA-80F2-C6655AE1F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C36DD-BB14-43D1-8303-7DE5B26B9415}" type="datetimeFigureOut">
              <a:rPr lang="en-AU" smtClean="0"/>
              <a:t>29/04/2020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3E9D-0CF4-4CA5-8C9E-82DDA7803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2857E-7770-44A8-B442-ED04C5829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C97CD-F7B1-4F3C-B892-73F13532C3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607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10367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jpeg"/><Relationship Id="rId3" Type="http://schemas.openxmlformats.org/officeDocument/2006/relationships/image" Target="../media/image78.png"/><Relationship Id="rId7" Type="http://schemas.openxmlformats.org/officeDocument/2006/relationships/image" Target="../media/image116.jpeg"/><Relationship Id="rId12" Type="http://schemas.openxmlformats.org/officeDocument/2006/relationships/image" Target="../media/image121.png"/><Relationship Id="rId17" Type="http://schemas.openxmlformats.org/officeDocument/2006/relationships/image" Target="../media/image126.jpeg"/><Relationship Id="rId2" Type="http://schemas.openxmlformats.org/officeDocument/2006/relationships/image" Target="../media/image112.png"/><Relationship Id="rId16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jpeg"/><Relationship Id="rId15" Type="http://schemas.openxmlformats.org/officeDocument/2006/relationships/image" Target="../media/image124.jpeg"/><Relationship Id="rId10" Type="http://schemas.openxmlformats.org/officeDocument/2006/relationships/image" Target="../media/image119.png"/><Relationship Id="rId19" Type="http://schemas.openxmlformats.org/officeDocument/2006/relationships/image" Target="../media/image128.jpe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stralianAntarcticDivision/ZooScat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BE20-4C0E-4649-ACDE-EA8CE7581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696" y="3891557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AU" sz="4400" dirty="0"/>
              <a:t>Scattering models in fisheries acoustics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520D9-CFF8-4F80-961E-DCE455EF6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697" y="5651166"/>
            <a:ext cx="4937936" cy="1043715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AU" sz="1400" dirty="0"/>
              <a:t>Sven Gastauer, 2020</a:t>
            </a:r>
          </a:p>
          <a:p>
            <a:pPr algn="l"/>
            <a:r>
              <a:rPr lang="en-AU" sz="1400" i="1" dirty="0" err="1"/>
              <a:t>Scipps</a:t>
            </a:r>
            <a:r>
              <a:rPr lang="en-AU" sz="1400" i="1" dirty="0"/>
              <a:t> Institution of Oceanography, University of California San Diego</a:t>
            </a:r>
          </a:p>
          <a:p>
            <a:pPr algn="l"/>
            <a:r>
              <a:rPr lang="en-AU" sz="1400" dirty="0"/>
              <a:t>sgastauer@ucsd.edu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752A9-A978-44F4-9C7D-2CC700F4C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9" r="1" b="5269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EA331B-31BD-4334-B24C-A8D88C2F4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" r="47232" b="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1F22B-F4F8-4B12-9094-F2980D57D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6" r="30584" b="-1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CA916-59BF-425A-B622-5311C101EB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8" r="40373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268DA-8F27-4C95-A925-D3925C02B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59" r="17892" b="-1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4442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ED74-31E7-4764-A243-1A3CF298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63500"/>
            <a:ext cx="10515600" cy="763636"/>
          </a:xfrm>
        </p:spPr>
        <p:txBody>
          <a:bodyPr/>
          <a:lstStyle/>
          <a:p>
            <a:r>
              <a:rPr lang="en-AU" dirty="0"/>
              <a:t>Using </a:t>
            </a:r>
            <a:r>
              <a:rPr lang="en-AU" dirty="0" err="1"/>
              <a:t>ZooScatR</a:t>
            </a:r>
            <a:r>
              <a:rPr lang="en-AU" dirty="0"/>
              <a:t> – the easy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191AD-E311-4C99-ABF7-14B863F5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26422"/>
            <a:ext cx="3810443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44F67-4489-45C0-88A7-E571DB30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0" y="3429000"/>
            <a:ext cx="4512908" cy="318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3152E-95CD-4E68-B26A-5B6CEA31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62" y="2476175"/>
            <a:ext cx="3564487" cy="15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CFBF9-3A4A-4759-8261-D19157203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68" y="2174248"/>
            <a:ext cx="2305050" cy="200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9539AC-F982-4779-897C-3F0EB425F087}"/>
              </a:ext>
            </a:extLst>
          </p:cNvPr>
          <p:cNvSpPr txBox="1"/>
          <p:nvPr/>
        </p:nvSpPr>
        <p:spPr>
          <a:xfrm>
            <a:off x="5414305" y="1555566"/>
            <a:ext cx="545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Getting help through Vignettes or function descriptions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222D4-372C-4DE9-B265-1CC1B5739676}"/>
              </a:ext>
            </a:extLst>
          </p:cNvPr>
          <p:cNvSpPr txBox="1"/>
          <p:nvPr/>
        </p:nvSpPr>
        <p:spPr>
          <a:xfrm>
            <a:off x="1687050" y="1616562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Run the shiny web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82A47-525F-433E-8CDD-FE3D27631219}"/>
              </a:ext>
            </a:extLst>
          </p:cNvPr>
          <p:cNvSpPr txBox="1"/>
          <p:nvPr/>
        </p:nvSpPr>
        <p:spPr>
          <a:xfrm>
            <a:off x="4838038" y="827136"/>
            <a:ext cx="225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Installing the package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27BBF-4509-46D2-A5ED-1DBFFADB5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2" y="1238653"/>
            <a:ext cx="8639175" cy="238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7D5F0B-306E-43FB-B065-6256FBD6B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170" y="3142847"/>
            <a:ext cx="2933700" cy="2476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7A758-6D41-40E9-8352-563A30015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792" y="3916314"/>
            <a:ext cx="2823602" cy="2941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3C977-1341-44E7-82F5-647C05F6E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4075" y="2707447"/>
            <a:ext cx="1028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347C4B-A571-4500-ABC9-A4225C6D2FB4}"/>
              </a:ext>
            </a:extLst>
          </p:cNvPr>
          <p:cNvSpPr txBox="1"/>
          <p:nvPr/>
        </p:nvSpPr>
        <p:spPr>
          <a:xfrm>
            <a:off x="419100" y="152400"/>
            <a:ext cx="2486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DWBA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9C4AA0-0B03-4239-B3BB-9A0B0C259B9B}"/>
                  </a:ext>
                </a:extLst>
              </p:cNvPr>
              <p:cNvSpPr/>
              <p:nvPr/>
            </p:nvSpPr>
            <p:spPr>
              <a:xfrm>
                <a:off x="3440244" y="444787"/>
                <a:ext cx="6582443" cy="1306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AU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AU" sz="32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AU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32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∭"/>
                              <m:subHide m:val="on"/>
                              <m:supHide m:val="on"/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r>
                            <a:rPr lang="en-AU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32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en-AU" sz="3200" i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acc>
                        </m:sup>
                      </m:sSup>
                      <m:r>
                        <a:rPr lang="en-AU" sz="3200" i="1">
                          <a:latin typeface="Cambria Math" panose="02040503050406030204" pitchFamily="18" charset="0"/>
                        </a:rPr>
                        <m:t>𝑑𝑣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9C4AA0-0B03-4239-B3BB-9A0B0C259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4" y="444787"/>
                <a:ext cx="6582443" cy="1306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C13043A-7072-47F3-B2E1-F39154627C0D}"/>
              </a:ext>
            </a:extLst>
          </p:cNvPr>
          <p:cNvGrpSpPr/>
          <p:nvPr/>
        </p:nvGrpSpPr>
        <p:grpSpPr>
          <a:xfrm>
            <a:off x="-247650" y="444787"/>
            <a:ext cx="5886450" cy="4811825"/>
            <a:chOff x="-247650" y="444787"/>
            <a:chExt cx="5886450" cy="48118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2DD374-7309-4EAF-B806-387176FB0068}"/>
                </a:ext>
              </a:extLst>
            </p:cNvPr>
            <p:cNvGrpSpPr/>
            <p:nvPr/>
          </p:nvGrpSpPr>
          <p:grpSpPr>
            <a:xfrm>
              <a:off x="-247650" y="444787"/>
              <a:ext cx="5886450" cy="4811825"/>
              <a:chOff x="-247650" y="444787"/>
              <a:chExt cx="5886450" cy="48118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CBD8215-AC36-46BF-859E-C19B1ABC6A16}"/>
                  </a:ext>
                </a:extLst>
              </p:cNvPr>
              <p:cNvSpPr/>
              <p:nvPr/>
            </p:nvSpPr>
            <p:spPr>
              <a:xfrm>
                <a:off x="706378" y="2700054"/>
                <a:ext cx="4151372" cy="2556558"/>
              </a:xfrm>
              <a:prstGeom prst="roundRect">
                <a:avLst/>
              </a:prstGeom>
              <a:solidFill>
                <a:srgbClr val="1ED7EA">
                  <a:alpha val="3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BD393D2-3000-4E47-8175-65B7BEF516E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299" y="2700054"/>
                    <a:ext cx="2986202" cy="8192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oMath>
                      </m:oMathPara>
                    </a14:m>
                    <a:endParaRPr lang="en-AU" sz="2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BD393D2-3000-4E47-8175-65B7BEF516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299" y="2700054"/>
                    <a:ext cx="2986202" cy="819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E64E735-23DC-427A-903C-98DB655CB30D}"/>
                      </a:ext>
                    </a:extLst>
                  </p:cNvPr>
                  <p:cNvSpPr txBox="1"/>
                  <p:nvPr/>
                </p:nvSpPr>
                <p:spPr>
                  <a:xfrm>
                    <a:off x="-247650" y="3686952"/>
                    <a:ext cx="588645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sz="2400" i="1" dirty="0"/>
                      <a:t>k</a:t>
                    </a:r>
                    <a:r>
                      <a:rPr lang="en-AU" sz="2400" dirty="0"/>
                      <a:t> = wave number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r>
                      <a:rPr lang="en-AU" sz="2400" dirty="0"/>
                      <a:t> = wave length [m]</a:t>
                    </a:r>
                  </a:p>
                  <a:p>
                    <a:pPr algn="ctr"/>
                    <a:r>
                      <a:rPr lang="en-AU" sz="2400" i="1" dirty="0"/>
                      <a:t>f </a:t>
                    </a:r>
                    <a:r>
                      <a:rPr lang="en-AU" sz="2400" dirty="0"/>
                      <a:t>= frequency [Hz]</a:t>
                    </a:r>
                  </a:p>
                  <a:p>
                    <a:pPr algn="ctr"/>
                    <a:r>
                      <a:rPr lang="en-AU" sz="2400" i="1" dirty="0"/>
                      <a:t>c </a:t>
                    </a:r>
                    <a:r>
                      <a:rPr lang="en-AU" sz="2400" dirty="0"/>
                      <a:t>= ambient sound speed [m/s]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E64E735-23DC-427A-903C-98DB655CB3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7650" y="3686952"/>
                    <a:ext cx="5886450" cy="15696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113" b="-8171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19038C-68D2-4071-968B-A7CDB9E81EE7}"/>
                  </a:ext>
                </a:extLst>
              </p:cNvPr>
              <p:cNvSpPr/>
              <p:nvPr/>
            </p:nvSpPr>
            <p:spPr>
              <a:xfrm>
                <a:off x="4343400" y="444787"/>
                <a:ext cx="933450" cy="1306833"/>
              </a:xfrm>
              <a:prstGeom prst="ellipse">
                <a:avLst/>
              </a:prstGeom>
              <a:solidFill>
                <a:srgbClr val="1ED7EA">
                  <a:alpha val="2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F521754-B86B-4AA0-9D45-88B9B267EA65}"/>
                  </a:ext>
                </a:extLst>
              </p:cNvPr>
              <p:cNvCxnSpPr>
                <a:stCxn id="11" idx="3"/>
                <a:endCxn id="6" idx="0"/>
              </p:cNvCxnSpPr>
              <p:nvPr/>
            </p:nvCxnSpPr>
            <p:spPr>
              <a:xfrm flipH="1">
                <a:off x="2819400" y="1560239"/>
                <a:ext cx="1660701" cy="1139815"/>
              </a:xfrm>
              <a:prstGeom prst="line">
                <a:avLst/>
              </a:prstGeom>
              <a:ln w="76200">
                <a:solidFill>
                  <a:srgbClr val="1ED7EA">
                    <a:alpha val="3607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10859B-A931-477C-AF02-08B9EE73AB09}"/>
                </a:ext>
              </a:extLst>
            </p:cNvPr>
            <p:cNvSpPr txBox="1"/>
            <p:nvPr/>
          </p:nvSpPr>
          <p:spPr>
            <a:xfrm>
              <a:off x="2239900" y="1829287"/>
              <a:ext cx="2819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Frequency and ambient sound speed dependence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2E99D8-8345-4D93-A09B-335403423435}"/>
              </a:ext>
            </a:extLst>
          </p:cNvPr>
          <p:cNvGrpSpPr/>
          <p:nvPr/>
        </p:nvGrpSpPr>
        <p:grpSpPr>
          <a:xfrm>
            <a:off x="4557277" y="737174"/>
            <a:ext cx="6096000" cy="5131251"/>
            <a:chOff x="4557277" y="737174"/>
            <a:chExt cx="6096000" cy="51312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0E8B929-A69B-4901-8F54-D98034EF64C1}"/>
                </a:ext>
              </a:extLst>
            </p:cNvPr>
            <p:cNvGrpSpPr/>
            <p:nvPr/>
          </p:nvGrpSpPr>
          <p:grpSpPr>
            <a:xfrm>
              <a:off x="4557277" y="737174"/>
              <a:ext cx="6096000" cy="5131251"/>
              <a:chOff x="4557277" y="737174"/>
              <a:chExt cx="6096000" cy="51312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FB26364-7D75-4DAB-B474-6FBACB482509}"/>
                      </a:ext>
                    </a:extLst>
                  </p:cNvPr>
                  <p:cNvSpPr/>
                  <p:nvPr/>
                </p:nvSpPr>
                <p:spPr>
                  <a:xfrm>
                    <a:off x="5059599" y="3759994"/>
                    <a:ext cx="5180072" cy="10324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A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sub>
                          </m:sSub>
                          <m:r>
                            <a:rPr lang="en-AU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AU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AU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AU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oMath>
                      </m:oMathPara>
                    </a14:m>
                    <a:endParaRPr lang="en-AU" sz="28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FB26364-7D75-4DAB-B474-6FBACB4825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599" y="3759994"/>
                    <a:ext cx="5180072" cy="10324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B490931-FD55-47C1-825E-3BF910DE1E87}"/>
                      </a:ext>
                    </a:extLst>
                  </p:cNvPr>
                  <p:cNvSpPr/>
                  <p:nvPr/>
                </p:nvSpPr>
                <p:spPr>
                  <a:xfrm>
                    <a:off x="4557277" y="4792456"/>
                    <a:ext cx="6096000" cy="830997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en-AU" sz="24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related to compressibility </a:t>
                    </a:r>
                    <a14:m>
                      <m:oMath xmlns:m="http://schemas.openxmlformats.org/officeDocument/2006/math">
                        <m:r>
                          <a:rPr lang="en-A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=1/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AU" sz="24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 </a:t>
                    </a:r>
                  </a:p>
                  <a:p>
                    <a:pPr algn="ctr"/>
                    <a:r>
                      <a:rPr lang="en-AU" sz="24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g=</a:t>
                    </a:r>
                    <a:r>
                      <a:rPr lang="en-AU" sz="2400" i="1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ρ</a:t>
                    </a:r>
                    <a:r>
                      <a:rPr lang="en-AU" sz="2400" i="1" baseline="-25000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b</a:t>
                    </a:r>
                    <a:r>
                      <a:rPr lang="en-AU" sz="24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/</a:t>
                    </a:r>
                    <a:r>
                      <a:rPr lang="en-AU" sz="2400" i="1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ρ</a:t>
                    </a:r>
                    <a:r>
                      <a:rPr lang="en-AU" sz="2400" i="1" baseline="-25000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s</a:t>
                    </a:r>
                    <a:r>
                      <a:rPr lang="en-AU" sz="24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</a:t>
                    </a:r>
                    <a:r>
                      <a:rPr lang="en-AU" sz="24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and h =</a:t>
                    </a:r>
                    <a:r>
                      <a:rPr lang="en-AU" sz="2400" i="1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</a:t>
                    </a:r>
                    <a:r>
                      <a:rPr lang="en-AU" sz="2400" i="1" baseline="-25000" dirty="0" err="1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b</a:t>
                    </a:r>
                    <a:r>
                      <a:rPr lang="en-AU" sz="24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/c</a:t>
                    </a:r>
                    <a:r>
                      <a:rPr lang="en-AU" sz="24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s</a:t>
                    </a:r>
                    <a:endParaRPr lang="en-AU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B490931-FD55-47C1-825E-3BF910DE1E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7277" y="4792456"/>
                    <a:ext cx="6096000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882" b="-15441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1A7103C-8E31-410D-BE0A-831D81973DEA}"/>
                  </a:ext>
                </a:extLst>
              </p:cNvPr>
              <p:cNvSpPr/>
              <p:nvPr/>
            </p:nvSpPr>
            <p:spPr>
              <a:xfrm>
                <a:off x="4875272" y="3520342"/>
                <a:ext cx="5695950" cy="2348083"/>
              </a:xfrm>
              <a:prstGeom prst="roundRect">
                <a:avLst/>
              </a:prstGeom>
              <a:solidFill>
                <a:srgbClr val="C5E0B4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6716127-DF79-45C1-89F0-1310AB35D1BF}"/>
                  </a:ext>
                </a:extLst>
              </p:cNvPr>
              <p:cNvSpPr/>
              <p:nvPr/>
            </p:nvSpPr>
            <p:spPr>
              <a:xfrm>
                <a:off x="6496050" y="737174"/>
                <a:ext cx="1660701" cy="823065"/>
              </a:xfrm>
              <a:prstGeom prst="roundRect">
                <a:avLst/>
              </a:prstGeom>
              <a:solidFill>
                <a:srgbClr val="C5E0B4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0AC0459-4FE6-4E85-B35C-AB8ADE6DD97B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7334252" y="1487866"/>
                <a:ext cx="388995" cy="2032476"/>
              </a:xfrm>
              <a:prstGeom prst="line">
                <a:avLst/>
              </a:prstGeom>
              <a:ln w="76200">
                <a:solidFill>
                  <a:srgbClr val="C5E0B4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3EDB24-B486-494F-B8E0-E248F3A8AB07}"/>
                </a:ext>
              </a:extLst>
            </p:cNvPr>
            <p:cNvSpPr txBox="1"/>
            <p:nvPr/>
          </p:nvSpPr>
          <p:spPr>
            <a:xfrm>
              <a:off x="6096000" y="3111172"/>
              <a:ext cx="265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Body properties/condition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B3BEC6-8F81-4E8C-8F04-40AA207E03D2}"/>
              </a:ext>
            </a:extLst>
          </p:cNvPr>
          <p:cNvGrpSpPr/>
          <p:nvPr/>
        </p:nvGrpSpPr>
        <p:grpSpPr>
          <a:xfrm>
            <a:off x="8159138" y="769189"/>
            <a:ext cx="3476187" cy="2402713"/>
            <a:chOff x="8159138" y="769189"/>
            <a:chExt cx="3476187" cy="240271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2407A7F-7154-4ECC-B52C-B48E20E09AD4}"/>
                </a:ext>
              </a:extLst>
            </p:cNvPr>
            <p:cNvSpPr/>
            <p:nvPr/>
          </p:nvSpPr>
          <p:spPr>
            <a:xfrm>
              <a:off x="8159138" y="769189"/>
              <a:ext cx="1238250" cy="759034"/>
            </a:xfrm>
            <a:prstGeom prst="roundRect">
              <a:avLst/>
            </a:prstGeom>
            <a:solidFill>
              <a:srgbClr val="F8CBAD">
                <a:alpha val="40000"/>
              </a:srgbClr>
            </a:solidFill>
            <a:ln>
              <a:solidFill>
                <a:schemeClr val="accent2">
                  <a:lumMod val="40000"/>
                  <a:lumOff val="6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F6C5A76-CD63-4D3A-9B63-025FF6E85C87}"/>
                    </a:ext>
                  </a:extLst>
                </p:cNvPr>
                <p:cNvSpPr/>
                <p:nvPr/>
              </p:nvSpPr>
              <p:spPr>
                <a:xfrm>
                  <a:off x="8259055" y="2252501"/>
                  <a:ext cx="3376270" cy="919401"/>
                </a:xfrm>
                <a:prstGeom prst="roundRect">
                  <a:avLst/>
                </a:prstGeom>
                <a:solidFill>
                  <a:srgbClr val="F8CBAD">
                    <a:alpha val="40000"/>
                  </a:srgbClr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AU" sz="2400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is the position vector along the body axis</a:t>
                  </a:r>
                  <a:endParaRPr lang="en-AU" dirty="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F6C5A76-CD63-4D3A-9B63-025FF6E85C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055" y="2252501"/>
                  <a:ext cx="3376270" cy="919401"/>
                </a:xfrm>
                <a:prstGeom prst="roundRect">
                  <a:avLst/>
                </a:prstGeom>
                <a:blipFill>
                  <a:blip r:embed="rId7"/>
                  <a:stretch>
                    <a:fillRect l="-1444" t="-667" b="-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AA6D30-7B0F-4295-80DA-9940C9812DE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8778263" y="1528223"/>
              <a:ext cx="1168927" cy="724278"/>
            </a:xfrm>
            <a:prstGeom prst="line">
              <a:avLst/>
            </a:prstGeom>
            <a:ln w="76200">
              <a:solidFill>
                <a:schemeClr val="accent2">
                  <a:lumMod val="40000"/>
                  <a:lumOff val="60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A2D307-3838-42D3-9526-90FE4630B462}"/>
                </a:ext>
              </a:extLst>
            </p:cNvPr>
            <p:cNvSpPr txBox="1"/>
            <p:nvPr/>
          </p:nvSpPr>
          <p:spPr>
            <a:xfrm>
              <a:off x="8780864" y="1639996"/>
              <a:ext cx="126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Phase Term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F6926D-7E84-4BC1-B130-C4F12E5E1E5A}"/>
              </a:ext>
            </a:extLst>
          </p:cNvPr>
          <p:cNvGrpSpPr/>
          <p:nvPr/>
        </p:nvGrpSpPr>
        <p:grpSpPr>
          <a:xfrm>
            <a:off x="8266256" y="62161"/>
            <a:ext cx="3756156" cy="795565"/>
            <a:chOff x="8266256" y="62161"/>
            <a:chExt cx="3756156" cy="7955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424B8C-D46F-440C-8371-6592F21754E2}"/>
                </a:ext>
              </a:extLst>
            </p:cNvPr>
            <p:cNvSpPr/>
            <p:nvPr/>
          </p:nvSpPr>
          <p:spPr>
            <a:xfrm>
              <a:off x="8266256" y="62161"/>
              <a:ext cx="37561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v</a:t>
              </a:r>
              <a:r>
                <a:rPr lang="en-AU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is the integration volume of the body</a:t>
              </a:r>
              <a:endParaRPr lang="en-AU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3F9CA7-3C26-4455-B78F-F68BC31AEA5F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9947190" y="431493"/>
              <a:ext cx="197144" cy="4262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1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D47D-BD75-4E78-980F-D7D457F2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25845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Live Demonstration </a:t>
            </a:r>
            <a:r>
              <a:rPr lang="en-AU" dirty="0" err="1"/>
              <a:t>ZooScatR</a:t>
            </a:r>
            <a:r>
              <a:rPr lang="en-AU" dirty="0"/>
              <a:t>…..</a:t>
            </a:r>
            <a:br>
              <a:rPr lang="en-AU" dirty="0"/>
            </a:br>
            <a:r>
              <a:rPr lang="en-AU" dirty="0"/>
              <a:t>Demonstrate the influence of g and h and size on spheres, prolate spheroids and krill</a:t>
            </a:r>
          </a:p>
        </p:txBody>
      </p:sp>
    </p:spTree>
    <p:extLst>
      <p:ext uri="{BB962C8B-B14F-4D97-AF65-F5344CB8AC3E}">
        <p14:creationId xmlns:p14="http://schemas.microsoft.com/office/powerpoint/2010/main" val="403087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8F3-3631-43CB-A7FB-CFDC462F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659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model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70223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09F9-877F-4430-BC56-1226EBAD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478405"/>
            <a:ext cx="10515600" cy="1325563"/>
          </a:xfrm>
        </p:spPr>
        <p:txBody>
          <a:bodyPr/>
          <a:lstStyle/>
          <a:p>
            <a:r>
              <a:rPr lang="en-AU" dirty="0"/>
              <a:t>Shape demo</a:t>
            </a:r>
          </a:p>
        </p:txBody>
      </p:sp>
    </p:spTree>
    <p:extLst>
      <p:ext uri="{BB962C8B-B14F-4D97-AF65-F5344CB8AC3E}">
        <p14:creationId xmlns:p14="http://schemas.microsoft.com/office/powerpoint/2010/main" val="43611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C8812-F7D5-994C-AFD0-C29DDDB3C8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141" y="775322"/>
            <a:ext cx="4844792" cy="2725196"/>
          </a:xfrm>
          <a:prstGeom prst="rect">
            <a:avLst/>
          </a:prstGeom>
        </p:spPr>
      </p:pic>
      <p:pic>
        <p:nvPicPr>
          <p:cNvPr id="5" name="Untitled2">
            <a:hlinkClick r:id="" action="ppaction://media"/>
            <a:extLst>
              <a:ext uri="{FF2B5EF4-FFF2-40B4-BE49-F238E27FC236}">
                <a16:creationId xmlns:a16="http://schemas.microsoft.com/office/drawing/2014/main" id="{E1B94B11-8A60-F749-B646-17310B87E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8363" y="3793882"/>
            <a:ext cx="5014996" cy="27967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7CA03FC-6C87-BD45-B455-7C04D35E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41" y="1465965"/>
            <a:ext cx="4176943" cy="520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K:\NON_DICOM_ANONYM_FILES\SVEN.CT.SPECIALS_01_80KV500MAS38MMSANDSTONEH50S0_6MM_(ADULT).0602.0002.2014.10.23.17.24.25.55483.2294008.jpg">
            <a:extLst>
              <a:ext uri="{FF2B5EF4-FFF2-40B4-BE49-F238E27FC236}">
                <a16:creationId xmlns:a16="http://schemas.microsoft.com/office/drawing/2014/main" id="{3DD3440F-8CEE-D746-BBA9-EFE06090C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58" y="4066521"/>
            <a:ext cx="5622116" cy="225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4F636-17E1-3B44-B072-04DC72D74A25}"/>
              </a:ext>
            </a:extLst>
          </p:cNvPr>
          <p:cNvSpPr txBox="1"/>
          <p:nvPr/>
        </p:nvSpPr>
        <p:spPr>
          <a:xfrm>
            <a:off x="423245" y="88111"/>
            <a:ext cx="923096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b="1" dirty="0"/>
              <a:t>CT Scans for meshes</a:t>
            </a:r>
          </a:p>
        </p:txBody>
      </p:sp>
      <p:pic>
        <p:nvPicPr>
          <p:cNvPr id="1026" name="Picture 2" descr="Red emperor - NT.GOV.AU">
            <a:extLst>
              <a:ext uri="{FF2B5EF4-FFF2-40B4-BE49-F238E27FC236}">
                <a16:creationId xmlns:a16="http://schemas.microsoft.com/office/drawing/2014/main" id="{275C358A-BE47-46C5-A9CE-0AF3BFD3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73" y="837125"/>
            <a:ext cx="3215371" cy="1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96D48-2D40-4114-B876-8EBD213BB5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391" y="2376311"/>
            <a:ext cx="5783729" cy="3790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4610B-E343-46C7-96EE-9B56321B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40" y="2376311"/>
            <a:ext cx="4665027" cy="4105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0DEA9-9A92-4360-A4E8-3CFB1E1F2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3" r="29080" b="19312"/>
          <a:stretch/>
        </p:blipFill>
        <p:spPr>
          <a:xfrm>
            <a:off x="4656761" y="239796"/>
            <a:ext cx="4665027" cy="1865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4D128-BAB9-4996-92FE-4876981710E8}"/>
              </a:ext>
            </a:extLst>
          </p:cNvPr>
          <p:cNvSpPr txBox="1"/>
          <p:nvPr/>
        </p:nvSpPr>
        <p:spPr>
          <a:xfrm>
            <a:off x="423245" y="88111"/>
            <a:ext cx="923096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b="1" dirty="0"/>
              <a:t>CT Scans for meshes</a:t>
            </a:r>
          </a:p>
        </p:txBody>
      </p:sp>
    </p:spTree>
    <p:extLst>
      <p:ext uri="{BB962C8B-B14F-4D97-AF65-F5344CB8AC3E}">
        <p14:creationId xmlns:p14="http://schemas.microsoft.com/office/powerpoint/2010/main" val="34259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0A86-8BA5-4D70-931B-71BC700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0128-E1E4-40E5-BD9E-BB223DC0E55E}"/>
              </a:ext>
            </a:extLst>
          </p:cNvPr>
          <p:cNvGrpSpPr/>
          <p:nvPr/>
        </p:nvGrpSpPr>
        <p:grpSpPr>
          <a:xfrm>
            <a:off x="4097437" y="254643"/>
            <a:ext cx="6817489" cy="6603357"/>
            <a:chOff x="4910138" y="1554320"/>
            <a:chExt cx="3849678" cy="4054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55770-62B9-4EB7-AFAA-7C0E46688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138" y="1554320"/>
              <a:ext cx="3849678" cy="34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19DF1298-AC2B-44D8-8539-C0BC1DC0D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384" y="4997510"/>
              <a:ext cx="3557187" cy="611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675" dirty="0"/>
                <a:t>Bellini N, Cox MJ, Harper DJ, Stott SR, Ashok PC, et al. (2014) The Application of Optical Coherence Tomography to Image Subsurface Tissue Structure of Antarctic Krill </a:t>
              </a:r>
              <a:r>
                <a:rPr lang="en-US" altLang="en-US" sz="675" dirty="0" err="1"/>
                <a:t>Euphausia</a:t>
              </a:r>
              <a:r>
                <a:rPr lang="en-US" altLang="en-US" sz="675" dirty="0"/>
                <a:t> </a:t>
              </a:r>
              <a:r>
                <a:rPr lang="en-US" altLang="en-US" sz="675" dirty="0" err="1"/>
                <a:t>superba</a:t>
              </a:r>
              <a:r>
                <a:rPr lang="en-US" altLang="en-US" sz="675" dirty="0"/>
                <a:t>. PLOS ONE 9(10): e110367. https://doi.org/10.1371/journal.pone.0110367</a:t>
              </a:r>
            </a:p>
            <a:p>
              <a:pPr algn="ctr" eaLnBrk="1" hangingPunct="1"/>
              <a:r>
                <a:rPr lang="en-US" altLang="en-US" sz="675" dirty="0">
                  <a:hlinkClick r:id="rId3"/>
                </a:rPr>
                <a:t>https://journals.plos.org/plosone/article?id=10.1371/journal.pone.0110367</a:t>
              </a:r>
              <a:endParaRPr lang="en-US" altLang="en-US" sz="675" dirty="0"/>
            </a:p>
          </p:txBody>
        </p:sp>
      </p:grpSp>
    </p:spTree>
    <p:extLst>
      <p:ext uri="{BB962C8B-B14F-4D97-AF65-F5344CB8AC3E}">
        <p14:creationId xmlns:p14="http://schemas.microsoft.com/office/powerpoint/2010/main" val="19203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13EB-6403-48A3-A35C-CBA42CD9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90"/>
            <a:ext cx="10515600" cy="1325563"/>
          </a:xfrm>
        </p:spPr>
        <p:txBody>
          <a:bodyPr/>
          <a:lstStyle/>
          <a:p>
            <a:r>
              <a:rPr lang="en-AU" b="1" dirty="0"/>
              <a:t>Camera or photo recordings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D2AF6C-C791-48FD-A383-418F283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" y="3311425"/>
            <a:ext cx="6304824" cy="3379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D159FF-4A4F-4A35-A544-DA9A864F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42" y="3894843"/>
            <a:ext cx="3694065" cy="2425396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19D3029-0219-4BAF-A5AB-61A9816C6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82" y="151893"/>
            <a:ext cx="4369475" cy="32771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A35371-CC12-45B1-B16A-06D30E22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4" y="1201197"/>
            <a:ext cx="3149804" cy="11839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86C079C-2F15-46E5-9901-FB6BF82C4134}"/>
              </a:ext>
            </a:extLst>
          </p:cNvPr>
          <p:cNvGrpSpPr/>
          <p:nvPr/>
        </p:nvGrpSpPr>
        <p:grpSpPr>
          <a:xfrm>
            <a:off x="4081737" y="855408"/>
            <a:ext cx="2605190" cy="2275092"/>
            <a:chOff x="9488130" y="3957423"/>
            <a:chExt cx="2605190" cy="22750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520AD2F-6CC9-4050-A092-5BBEFEE6F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8130" y="4333507"/>
              <a:ext cx="2605190" cy="18990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F8E1AD-ED6E-4490-908D-0426147929DE}"/>
                </a:ext>
              </a:extLst>
            </p:cNvPr>
            <p:cNvSpPr txBox="1"/>
            <p:nvPr/>
          </p:nvSpPr>
          <p:spPr>
            <a:xfrm>
              <a:off x="9488130" y="3957423"/>
              <a:ext cx="2484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Contours from X-Rays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2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164B-AF39-4526-9EB4-0C3331B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dirty="0"/>
              <a:t>Stereo camera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DD83C-8604-42FE-83D2-D9F3BC76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911" y="1137752"/>
            <a:ext cx="4699820" cy="264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3AAF5B-E0E6-4320-AB9C-1EBD9AE2F7BE}"/>
              </a:ext>
            </a:extLst>
          </p:cNvPr>
          <p:cNvGrpSpPr/>
          <p:nvPr/>
        </p:nvGrpSpPr>
        <p:grpSpPr>
          <a:xfrm>
            <a:off x="3899214" y="3194594"/>
            <a:ext cx="4680520" cy="3452843"/>
            <a:chOff x="179512" y="3068960"/>
            <a:chExt cx="4680520" cy="3452843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B25A977B-3225-4FCE-91D3-D734493C3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068960"/>
              <a:ext cx="4680520" cy="3452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02AE88-B03B-4C02-891D-4C64501F14B6}"/>
                </a:ext>
              </a:extLst>
            </p:cNvPr>
            <p:cNvSpPr txBox="1"/>
            <p:nvPr/>
          </p:nvSpPr>
          <p:spPr>
            <a:xfrm>
              <a:off x="179512" y="3068960"/>
              <a:ext cx="3480055" cy="369332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Background removed, smoothed,...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E989D6-0AC5-4213-847E-E2D04A8801D3}"/>
              </a:ext>
            </a:extLst>
          </p:cNvPr>
          <p:cNvGrpSpPr/>
          <p:nvPr/>
        </p:nvGrpSpPr>
        <p:grpSpPr>
          <a:xfrm>
            <a:off x="7732242" y="662781"/>
            <a:ext cx="4032448" cy="3485550"/>
            <a:chOff x="5111552" y="1196752"/>
            <a:chExt cx="4032448" cy="348555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ADA1417-7AAF-45CB-A4AE-531822BB4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552" y="1628800"/>
              <a:ext cx="4032448" cy="3053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08C37-0F00-43D9-90D0-ED7E78A6146D}"/>
                </a:ext>
              </a:extLst>
            </p:cNvPr>
            <p:cNvSpPr txBox="1"/>
            <p:nvPr/>
          </p:nvSpPr>
          <p:spPr>
            <a:xfrm>
              <a:off x="5508104" y="1196752"/>
              <a:ext cx="2776273" cy="369332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Blob and contours detected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59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AF57-49CB-4DE9-8A4C-8786685C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63" y="0"/>
            <a:ext cx="5127031" cy="1676603"/>
          </a:xfrm>
        </p:spPr>
        <p:txBody>
          <a:bodyPr>
            <a:normAutofit/>
          </a:bodyPr>
          <a:lstStyle/>
          <a:p>
            <a:r>
              <a:rPr lang="en-AU" dirty="0"/>
              <a:t>What will we discuss?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B453-A737-4EFC-9285-E9E74E0F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63" y="1914728"/>
            <a:ext cx="5127029" cy="3785419"/>
          </a:xfrm>
        </p:spPr>
        <p:txBody>
          <a:bodyPr>
            <a:normAutofit/>
          </a:bodyPr>
          <a:lstStyle/>
          <a:p>
            <a:r>
              <a:rPr lang="en-AU" sz="2000" dirty="0"/>
              <a:t>Why use scattering models?</a:t>
            </a:r>
          </a:p>
          <a:p>
            <a:r>
              <a:rPr lang="en-AU" sz="2000" dirty="0"/>
              <a:t>What are the main contributors to the scattering?</a:t>
            </a:r>
          </a:p>
          <a:p>
            <a:r>
              <a:rPr lang="en-AU" sz="2000" dirty="0"/>
              <a:t>What models are commonly used?</a:t>
            </a:r>
          </a:p>
          <a:p>
            <a:r>
              <a:rPr lang="en-AU" sz="2000" dirty="0"/>
              <a:t>How to get model input parameters?</a:t>
            </a:r>
          </a:p>
          <a:p>
            <a:r>
              <a:rPr lang="en-AU" sz="2000" dirty="0"/>
              <a:t>How to use </a:t>
            </a:r>
            <a:r>
              <a:rPr lang="en-AU" sz="2000" dirty="0" err="1"/>
              <a:t>ZooscatR</a:t>
            </a:r>
            <a:r>
              <a:rPr lang="en-AU" sz="2000" dirty="0"/>
              <a:t> for model simulations</a:t>
            </a:r>
          </a:p>
          <a:p>
            <a:r>
              <a:rPr lang="en-AU" sz="2000" dirty="0"/>
              <a:t>How to exploit scattering properties to get size estimates of fish?</a:t>
            </a: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AE404-6193-4B8C-9953-D49776AC7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" r="2" b="139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676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6BF52B-0738-D44C-A221-C44282086992}"/>
              </a:ext>
            </a:extLst>
          </p:cNvPr>
          <p:cNvGrpSpPr/>
          <p:nvPr/>
        </p:nvGrpSpPr>
        <p:grpSpPr>
          <a:xfrm>
            <a:off x="4667128" y="410292"/>
            <a:ext cx="2971326" cy="2168317"/>
            <a:chOff x="3143128" y="410291"/>
            <a:chExt cx="2971326" cy="21683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4822B2-52CF-EB49-92EC-055239F88318}"/>
                </a:ext>
              </a:extLst>
            </p:cNvPr>
            <p:cNvGrpSpPr/>
            <p:nvPr/>
          </p:nvGrpSpPr>
          <p:grpSpPr>
            <a:xfrm>
              <a:off x="3143128" y="410291"/>
              <a:ext cx="2971326" cy="2168317"/>
              <a:chOff x="3163776" y="418658"/>
              <a:chExt cx="2971326" cy="2168317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3776" y="418658"/>
                <a:ext cx="2914015" cy="2168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73FABF-92B6-9F4B-B9CA-CAB18937D14B}"/>
                  </a:ext>
                </a:extLst>
              </p:cNvPr>
              <p:cNvSpPr txBox="1"/>
              <p:nvPr/>
            </p:nvSpPr>
            <p:spPr>
              <a:xfrm>
                <a:off x="3163776" y="420978"/>
                <a:ext cx="2971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Background removed and filtered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A2AB76-5A34-AE43-BBB6-463CD06FCF1D}"/>
                </a:ext>
              </a:extLst>
            </p:cNvPr>
            <p:cNvSpPr txBox="1"/>
            <p:nvPr/>
          </p:nvSpPr>
          <p:spPr>
            <a:xfrm>
              <a:off x="3242710" y="2189758"/>
              <a:ext cx="1277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Right frame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ED1DFF-6F05-DE45-A5E8-AD1390F50AE8}"/>
              </a:ext>
            </a:extLst>
          </p:cNvPr>
          <p:cNvGrpSpPr/>
          <p:nvPr/>
        </p:nvGrpSpPr>
        <p:grpSpPr>
          <a:xfrm>
            <a:off x="7774206" y="410291"/>
            <a:ext cx="2893795" cy="2176684"/>
            <a:chOff x="6250205" y="410291"/>
            <a:chExt cx="2893795" cy="2176684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205" y="410291"/>
              <a:ext cx="2893795" cy="2176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7F2CDB-A3B6-E142-842A-4F9885A467F1}"/>
                </a:ext>
              </a:extLst>
            </p:cNvPr>
            <p:cNvSpPr txBox="1"/>
            <p:nvPr/>
          </p:nvSpPr>
          <p:spPr>
            <a:xfrm>
              <a:off x="6307516" y="489451"/>
              <a:ext cx="2502608" cy="369332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Combined Disparity map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36" y="418658"/>
            <a:ext cx="2853227" cy="216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6F3DB-C181-CC43-B219-9399598D9F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3192136"/>
            <a:ext cx="2953489" cy="3636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DEA4A5-3415-6F4F-AF87-F4974ABAC7DB}"/>
              </a:ext>
            </a:extLst>
          </p:cNvPr>
          <p:cNvSpPr/>
          <p:nvPr/>
        </p:nvSpPr>
        <p:spPr>
          <a:xfrm>
            <a:off x="1775520" y="1700808"/>
            <a:ext cx="432048" cy="360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72CF5-A879-C643-BFF3-15FA810ECD1B}"/>
              </a:ext>
            </a:extLst>
          </p:cNvPr>
          <p:cNvSpPr/>
          <p:nvPr/>
        </p:nvSpPr>
        <p:spPr>
          <a:xfrm>
            <a:off x="5712735" y="1676824"/>
            <a:ext cx="432048" cy="360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B402FB-9B2C-0943-892D-A8684B7F4886}"/>
              </a:ext>
            </a:extLst>
          </p:cNvPr>
          <p:cNvSpPr/>
          <p:nvPr/>
        </p:nvSpPr>
        <p:spPr>
          <a:xfrm>
            <a:off x="8789054" y="1700808"/>
            <a:ext cx="432048" cy="360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7D02-7545-9F47-B503-CFF4C69D2041}"/>
              </a:ext>
            </a:extLst>
          </p:cNvPr>
          <p:cNvSpPr txBox="1"/>
          <p:nvPr/>
        </p:nvSpPr>
        <p:spPr>
          <a:xfrm>
            <a:off x="1662135" y="418658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recording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B488A-3841-C142-8E69-024FF8D85767}"/>
              </a:ext>
            </a:extLst>
          </p:cNvPr>
          <p:cNvSpPr txBox="1"/>
          <p:nvPr/>
        </p:nvSpPr>
        <p:spPr>
          <a:xfrm>
            <a:off x="1693954" y="2194121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 frame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739EC9-853D-A34D-A5A4-EEC146291614}"/>
              </a:ext>
            </a:extLst>
          </p:cNvPr>
          <p:cNvGrpSpPr/>
          <p:nvPr/>
        </p:nvGrpSpPr>
        <p:grpSpPr>
          <a:xfrm>
            <a:off x="2207568" y="5733257"/>
            <a:ext cx="1800200" cy="409117"/>
            <a:chOff x="683568" y="5733256"/>
            <a:chExt cx="1800200" cy="40911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BF00B4-F9F9-A54B-BE10-1C9DD671D0BA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5733256"/>
              <a:ext cx="1800200" cy="216024"/>
            </a:xfrm>
            <a:prstGeom prst="straightConnector1">
              <a:avLst/>
            </a:prstGeom>
            <a:ln w="317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241D2-77CA-DC4C-BB1A-7C2BC29E56C5}"/>
                </a:ext>
              </a:extLst>
            </p:cNvPr>
            <p:cNvSpPr txBox="1"/>
            <p:nvPr/>
          </p:nvSpPr>
          <p:spPr>
            <a:xfrm rot="401323">
              <a:off x="1224691" y="5773041"/>
              <a:ext cx="717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Y-axis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9A98FB-6C6A-9849-83FE-37A243F78A8A}"/>
              </a:ext>
            </a:extLst>
          </p:cNvPr>
          <p:cNvGrpSpPr/>
          <p:nvPr/>
        </p:nvGrpSpPr>
        <p:grpSpPr>
          <a:xfrm rot="13720841">
            <a:off x="1817420" y="4655633"/>
            <a:ext cx="2810684" cy="494866"/>
            <a:chOff x="683568" y="5733256"/>
            <a:chExt cx="1800200" cy="494866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0EF9F0-B3AA-3F45-B9DF-B455B8774B99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5733256"/>
              <a:ext cx="1800200" cy="21602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F842D5-AFBC-A446-BBB1-8FF3AE93C01E}"/>
                </a:ext>
              </a:extLst>
            </p:cNvPr>
            <p:cNvSpPr txBox="1"/>
            <p:nvPr/>
          </p:nvSpPr>
          <p:spPr>
            <a:xfrm rot="401323" flipV="1">
              <a:off x="1749268" y="5858790"/>
              <a:ext cx="506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Z-axis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8FBD69-9D3E-604E-AB73-D94ABA2F37C5}"/>
              </a:ext>
            </a:extLst>
          </p:cNvPr>
          <p:cNvGrpSpPr/>
          <p:nvPr/>
        </p:nvGrpSpPr>
        <p:grpSpPr>
          <a:xfrm>
            <a:off x="4213004" y="3435276"/>
            <a:ext cx="3333054" cy="3096588"/>
            <a:chOff x="2689004" y="3435276"/>
            <a:chExt cx="3333054" cy="30965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D561-8A23-0146-A782-FBBFFD58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9004" y="3435276"/>
              <a:ext cx="3333054" cy="30965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66FB1A-92F5-3449-BF04-D9EC75E74EE9}"/>
                </a:ext>
              </a:extLst>
            </p:cNvPr>
            <p:cNvSpPr txBox="1"/>
            <p:nvPr/>
          </p:nvSpPr>
          <p:spPr>
            <a:xfrm>
              <a:off x="3242710" y="3573016"/>
              <a:ext cx="14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projection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5DB1E2-CE67-D54C-A079-D565CA096E60}"/>
              </a:ext>
            </a:extLst>
          </p:cNvPr>
          <p:cNvGrpSpPr/>
          <p:nvPr/>
        </p:nvGrpSpPr>
        <p:grpSpPr>
          <a:xfrm>
            <a:off x="4724400" y="3648456"/>
            <a:ext cx="2822612" cy="2340864"/>
            <a:chOff x="3200400" y="3648456"/>
            <a:chExt cx="2822612" cy="234086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36AC70E-FE27-6B48-B2B2-1FF0E17B97A1}"/>
                </a:ext>
              </a:extLst>
            </p:cNvPr>
            <p:cNvSpPr/>
            <p:nvPr/>
          </p:nvSpPr>
          <p:spPr>
            <a:xfrm>
              <a:off x="3200400" y="3648456"/>
              <a:ext cx="2624328" cy="2340864"/>
            </a:xfrm>
            <a:custGeom>
              <a:avLst/>
              <a:gdLst>
                <a:gd name="connsiteX0" fmla="*/ 0 w 2624328"/>
                <a:gd name="connsiteY0" fmla="*/ 2340864 h 2340864"/>
                <a:gd name="connsiteX1" fmla="*/ 100584 w 2624328"/>
                <a:gd name="connsiteY1" fmla="*/ 2221992 h 2340864"/>
                <a:gd name="connsiteX2" fmla="*/ 201168 w 2624328"/>
                <a:gd name="connsiteY2" fmla="*/ 2212848 h 2340864"/>
                <a:gd name="connsiteX3" fmla="*/ 265176 w 2624328"/>
                <a:gd name="connsiteY3" fmla="*/ 2148840 h 2340864"/>
                <a:gd name="connsiteX4" fmla="*/ 329184 w 2624328"/>
                <a:gd name="connsiteY4" fmla="*/ 2029968 h 2340864"/>
                <a:gd name="connsiteX5" fmla="*/ 630936 w 2624328"/>
                <a:gd name="connsiteY5" fmla="*/ 1837944 h 2340864"/>
                <a:gd name="connsiteX6" fmla="*/ 1179576 w 2624328"/>
                <a:gd name="connsiteY6" fmla="*/ 1417320 h 2340864"/>
                <a:gd name="connsiteX7" fmla="*/ 1490472 w 2624328"/>
                <a:gd name="connsiteY7" fmla="*/ 1078992 h 2340864"/>
                <a:gd name="connsiteX8" fmla="*/ 1856232 w 2624328"/>
                <a:gd name="connsiteY8" fmla="*/ 694944 h 2340864"/>
                <a:gd name="connsiteX9" fmla="*/ 2048256 w 2624328"/>
                <a:gd name="connsiteY9" fmla="*/ 530352 h 2340864"/>
                <a:gd name="connsiteX10" fmla="*/ 2221992 w 2624328"/>
                <a:gd name="connsiteY10" fmla="*/ 329184 h 2340864"/>
                <a:gd name="connsiteX11" fmla="*/ 2423160 w 2624328"/>
                <a:gd name="connsiteY11" fmla="*/ 137160 h 2340864"/>
                <a:gd name="connsiteX12" fmla="*/ 2624328 w 2624328"/>
                <a:gd name="connsiteY12" fmla="*/ 0 h 234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4328" h="2340864">
                  <a:moveTo>
                    <a:pt x="0" y="2340864"/>
                  </a:moveTo>
                  <a:cubicBezTo>
                    <a:pt x="33528" y="2292096"/>
                    <a:pt x="67056" y="2243328"/>
                    <a:pt x="100584" y="2221992"/>
                  </a:cubicBezTo>
                  <a:cubicBezTo>
                    <a:pt x="134112" y="2200656"/>
                    <a:pt x="173736" y="2225040"/>
                    <a:pt x="201168" y="2212848"/>
                  </a:cubicBezTo>
                  <a:cubicBezTo>
                    <a:pt x="228600" y="2200656"/>
                    <a:pt x="243840" y="2179320"/>
                    <a:pt x="265176" y="2148840"/>
                  </a:cubicBezTo>
                  <a:cubicBezTo>
                    <a:pt x="286512" y="2118360"/>
                    <a:pt x="268224" y="2081784"/>
                    <a:pt x="329184" y="2029968"/>
                  </a:cubicBezTo>
                  <a:cubicBezTo>
                    <a:pt x="390144" y="1978152"/>
                    <a:pt x="489204" y="1940052"/>
                    <a:pt x="630936" y="1837944"/>
                  </a:cubicBezTo>
                  <a:cubicBezTo>
                    <a:pt x="772668" y="1735836"/>
                    <a:pt x="1036320" y="1543812"/>
                    <a:pt x="1179576" y="1417320"/>
                  </a:cubicBezTo>
                  <a:cubicBezTo>
                    <a:pt x="1322832" y="1290828"/>
                    <a:pt x="1377696" y="1199388"/>
                    <a:pt x="1490472" y="1078992"/>
                  </a:cubicBezTo>
                  <a:cubicBezTo>
                    <a:pt x="1603248" y="958596"/>
                    <a:pt x="1763268" y="786384"/>
                    <a:pt x="1856232" y="694944"/>
                  </a:cubicBezTo>
                  <a:cubicBezTo>
                    <a:pt x="1949196" y="603504"/>
                    <a:pt x="1987296" y="591312"/>
                    <a:pt x="2048256" y="530352"/>
                  </a:cubicBezTo>
                  <a:cubicBezTo>
                    <a:pt x="2109216" y="469392"/>
                    <a:pt x="2159508" y="394716"/>
                    <a:pt x="2221992" y="329184"/>
                  </a:cubicBezTo>
                  <a:cubicBezTo>
                    <a:pt x="2284476" y="263652"/>
                    <a:pt x="2356104" y="192024"/>
                    <a:pt x="2423160" y="137160"/>
                  </a:cubicBezTo>
                  <a:cubicBezTo>
                    <a:pt x="2490216" y="82296"/>
                    <a:pt x="2557272" y="41148"/>
                    <a:pt x="2624328" y="0"/>
                  </a:cubicBezTo>
                </a:path>
              </a:pathLst>
            </a:cu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5A10DF-C36F-C348-86E1-2B1C690ED7AB}"/>
                </a:ext>
              </a:extLst>
            </p:cNvPr>
            <p:cNvSpPr txBox="1"/>
            <p:nvPr/>
          </p:nvSpPr>
          <p:spPr>
            <a:xfrm>
              <a:off x="4266056" y="5471936"/>
              <a:ext cx="1756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Shape for model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6BAED5-2FA4-F54A-93C7-197590C48A94}"/>
              </a:ext>
            </a:extLst>
          </p:cNvPr>
          <p:cNvGrpSpPr/>
          <p:nvPr/>
        </p:nvGrpSpPr>
        <p:grpSpPr>
          <a:xfrm>
            <a:off x="4985981" y="4397372"/>
            <a:ext cx="1138154" cy="687812"/>
            <a:chOff x="3461981" y="4397372"/>
            <a:chExt cx="1138154" cy="68781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EB06B13-B147-5548-99EB-1C8FFB7766AE}"/>
                </a:ext>
              </a:extLst>
            </p:cNvPr>
            <p:cNvCxnSpPr/>
            <p:nvPr/>
          </p:nvCxnSpPr>
          <p:spPr>
            <a:xfrm flipV="1">
              <a:off x="4600135" y="4559392"/>
              <a:ext cx="0" cy="237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ADA147-82C8-AD4E-B669-4018BF5C0290}"/>
                </a:ext>
              </a:extLst>
            </p:cNvPr>
            <p:cNvCxnSpPr>
              <a:cxnSpLocks/>
            </p:cNvCxnSpPr>
            <p:nvPr/>
          </p:nvCxnSpPr>
          <p:spPr>
            <a:xfrm>
              <a:off x="4600135" y="4860776"/>
              <a:ext cx="0" cy="224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C4BBE4-4D49-B843-A429-A78554C3F673}"/>
                </a:ext>
              </a:extLst>
            </p:cNvPr>
            <p:cNvSpPr txBox="1"/>
            <p:nvPr/>
          </p:nvSpPr>
          <p:spPr>
            <a:xfrm>
              <a:off x="3461981" y="4397372"/>
              <a:ext cx="990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Tapering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4D5EB8-B604-214C-8B07-2CE9F4D56BBA}"/>
              </a:ext>
            </a:extLst>
          </p:cNvPr>
          <p:cNvGrpSpPr/>
          <p:nvPr/>
        </p:nvGrpSpPr>
        <p:grpSpPr>
          <a:xfrm>
            <a:off x="7490222" y="3252702"/>
            <a:ext cx="3177778" cy="3128627"/>
            <a:chOff x="5966222" y="3252701"/>
            <a:chExt cx="3177778" cy="31286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AC9C9C-742D-644A-8E16-958A9ACC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6222" y="3429000"/>
              <a:ext cx="3177778" cy="295232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D4170E-9E2B-C14E-9D9E-6CFFC0980747}"/>
                </a:ext>
              </a:extLst>
            </p:cNvPr>
            <p:cNvSpPr txBox="1"/>
            <p:nvPr/>
          </p:nvSpPr>
          <p:spPr>
            <a:xfrm>
              <a:off x="6444208" y="3252701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output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66AE1A-25A6-EC4D-B659-E9073F02A54F}"/>
              </a:ext>
            </a:extLst>
          </p:cNvPr>
          <p:cNvGrpSpPr/>
          <p:nvPr/>
        </p:nvGrpSpPr>
        <p:grpSpPr>
          <a:xfrm>
            <a:off x="1919536" y="4918310"/>
            <a:ext cx="4577732" cy="1584176"/>
            <a:chOff x="572287" y="5046407"/>
            <a:chExt cx="4577732" cy="1584176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1BC039F8-5903-BC42-925C-7DEAC0CD0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87" y="5046407"/>
              <a:ext cx="292487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8D0C80-649C-6245-96EB-ED02C38CF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47864" y="5157192"/>
              <a:ext cx="1802155" cy="136260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D8EDE0-68D7-484C-BCA9-0FD837D6151D}"/>
              </a:ext>
            </a:extLst>
          </p:cNvPr>
          <p:cNvGrpSpPr/>
          <p:nvPr/>
        </p:nvGrpSpPr>
        <p:grpSpPr>
          <a:xfrm>
            <a:off x="7464152" y="1129156"/>
            <a:ext cx="2971828" cy="4581243"/>
            <a:chOff x="5940152" y="1129155"/>
            <a:chExt cx="2971828" cy="458124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D9F356-914D-D44E-B7BA-48F631E3CF46}"/>
                </a:ext>
              </a:extLst>
            </p:cNvPr>
            <p:cNvGrpSpPr/>
            <p:nvPr/>
          </p:nvGrpSpPr>
          <p:grpSpPr>
            <a:xfrm>
              <a:off x="5940152" y="2924944"/>
              <a:ext cx="2971828" cy="2785454"/>
              <a:chOff x="5940151" y="2371738"/>
              <a:chExt cx="2971828" cy="2785454"/>
            </a:xfrm>
          </p:grpSpPr>
          <p:pic>
            <p:nvPicPr>
              <p:cNvPr id="3074" name="Picture 2" descr="page6image1798912">
                <a:extLst>
                  <a:ext uri="{FF2B5EF4-FFF2-40B4-BE49-F238E27FC236}">
                    <a16:creationId xmlns:a16="http://schemas.microsoft.com/office/drawing/2014/main" id="{15971A7A-446B-4E4F-BEB8-8B148C347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1" y="2371738"/>
                <a:ext cx="2971827" cy="168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3" descr="page2image1797792">
                <a:extLst>
                  <a:ext uri="{FF2B5EF4-FFF2-40B4-BE49-F238E27FC236}">
                    <a16:creationId xmlns:a16="http://schemas.microsoft.com/office/drawing/2014/main" id="{7C0B1032-53D9-AC44-82E2-CB252C99B9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4050170"/>
                <a:ext cx="2971827" cy="1107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Curved Left Arrow 18">
              <a:extLst>
                <a:ext uri="{FF2B5EF4-FFF2-40B4-BE49-F238E27FC236}">
                  <a16:creationId xmlns:a16="http://schemas.microsoft.com/office/drawing/2014/main" id="{B13B74E0-DA1F-E246-AF15-E118237F9461}"/>
                </a:ext>
              </a:extLst>
            </p:cNvPr>
            <p:cNvSpPr/>
            <p:nvPr/>
          </p:nvSpPr>
          <p:spPr>
            <a:xfrm rot="19442919">
              <a:off x="7855238" y="1129155"/>
              <a:ext cx="648072" cy="2392835"/>
            </a:xfrm>
            <a:prstGeom prst="curvedLeftArrow">
              <a:avLst/>
            </a:prstGeom>
            <a:solidFill>
              <a:schemeClr val="accent5">
                <a:lumMod val="75000"/>
                <a:alpha val="57000"/>
              </a:schemeClr>
            </a:solidFill>
            <a:ln>
              <a:solidFill>
                <a:schemeClr val="accent1">
                  <a:shade val="50000"/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E76753-E519-7446-8487-B46BC8D18192}"/>
              </a:ext>
            </a:extLst>
          </p:cNvPr>
          <p:cNvGrpSpPr/>
          <p:nvPr/>
        </p:nvGrpSpPr>
        <p:grpSpPr>
          <a:xfrm>
            <a:off x="1533790" y="889756"/>
            <a:ext cx="3600400" cy="3115309"/>
            <a:chOff x="9790" y="889755"/>
            <a:chExt cx="3600400" cy="31153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424485-CEC4-E540-AA96-33C69BBDD01B}"/>
                </a:ext>
              </a:extLst>
            </p:cNvPr>
            <p:cNvGrpSpPr/>
            <p:nvPr/>
          </p:nvGrpSpPr>
          <p:grpSpPr>
            <a:xfrm>
              <a:off x="9790" y="2348880"/>
              <a:ext cx="3600400" cy="1656184"/>
              <a:chOff x="899592" y="2124585"/>
              <a:chExt cx="6120680" cy="35443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61266AB-5E55-B243-A2C0-FC9DA527A1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9592" y="2132856"/>
                <a:ext cx="3312368" cy="353605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732BAE-8982-EC4B-B1D2-1BB417F5D7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11959" y="2124585"/>
                <a:ext cx="2808313" cy="3544329"/>
              </a:xfrm>
              <a:prstGeom prst="rect">
                <a:avLst/>
              </a:prstGeom>
            </p:spPr>
          </p:pic>
        </p:grpSp>
        <p:sp>
          <p:nvSpPr>
            <p:cNvPr id="23" name="Curved Left Arrow 22">
              <a:extLst>
                <a:ext uri="{FF2B5EF4-FFF2-40B4-BE49-F238E27FC236}">
                  <a16:creationId xmlns:a16="http://schemas.microsoft.com/office/drawing/2014/main" id="{D3AD4467-A10C-844A-B8B0-D969F79912B8}"/>
                </a:ext>
              </a:extLst>
            </p:cNvPr>
            <p:cNvSpPr/>
            <p:nvPr/>
          </p:nvSpPr>
          <p:spPr>
            <a:xfrm rot="2952883" flipH="1">
              <a:off x="1444446" y="239217"/>
              <a:ext cx="1091759" cy="2392835"/>
            </a:xfrm>
            <a:prstGeom prst="curvedLeftArrow">
              <a:avLst>
                <a:gd name="adj1" fmla="val 15116"/>
                <a:gd name="adj2" fmla="val 42686"/>
                <a:gd name="adj3" fmla="val 25000"/>
              </a:avLst>
            </a:prstGeom>
            <a:solidFill>
              <a:schemeClr val="accent5">
                <a:lumMod val="75000"/>
                <a:alpha val="57000"/>
              </a:schemeClr>
            </a:solidFill>
            <a:ln>
              <a:solidFill>
                <a:schemeClr val="accent1">
                  <a:shade val="50000"/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D2D068-D0C7-3B47-A026-59256B70AA0D}"/>
              </a:ext>
            </a:extLst>
          </p:cNvPr>
          <p:cNvGrpSpPr/>
          <p:nvPr/>
        </p:nvGrpSpPr>
        <p:grpSpPr>
          <a:xfrm>
            <a:off x="4655841" y="57038"/>
            <a:ext cx="4295865" cy="1988841"/>
            <a:chOff x="3464422" y="6006"/>
            <a:chExt cx="4295865" cy="1988841"/>
          </a:xfrm>
        </p:grpSpPr>
        <p:pic>
          <p:nvPicPr>
            <p:cNvPr id="3073" name="Picture 1" descr="page3image1762848">
              <a:extLst>
                <a:ext uri="{FF2B5EF4-FFF2-40B4-BE49-F238E27FC236}">
                  <a16:creationId xmlns:a16="http://schemas.microsoft.com/office/drawing/2014/main" id="{EC6C77E7-6F96-1B47-B781-4BA1D1116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510" y="6007"/>
              <a:ext cx="3503777" cy="198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8BB29F-844D-304D-ACE4-93ECEC50D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64422" y="6006"/>
              <a:ext cx="2192975" cy="1982833"/>
            </a:xfrm>
            <a:prstGeom prst="rect">
              <a:avLst/>
            </a:prstGeom>
          </p:spPr>
        </p:pic>
      </p:grp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355DB6FD-81DB-B145-A607-7ADABF8E47B6}"/>
              </a:ext>
            </a:extLst>
          </p:cNvPr>
          <p:cNvSpPr/>
          <p:nvPr/>
        </p:nvSpPr>
        <p:spPr>
          <a:xfrm rot="1096856">
            <a:off x="4847980" y="3067796"/>
            <a:ext cx="3117592" cy="792088"/>
          </a:xfrm>
          <a:prstGeom prst="leftRightArrow">
            <a:avLst/>
          </a:prstGeom>
          <a:solidFill>
            <a:schemeClr val="accent5">
              <a:lumMod val="75000"/>
              <a:alpha val="57000"/>
            </a:schemeClr>
          </a:solidFill>
          <a:ln>
            <a:solidFill>
              <a:schemeClr val="accent1">
                <a:shade val="5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4EB5035-B4C8-5540-AE3D-289714AD6AD8}"/>
              </a:ext>
            </a:extLst>
          </p:cNvPr>
          <p:cNvSpPr/>
          <p:nvPr/>
        </p:nvSpPr>
        <p:spPr>
          <a:xfrm rot="4381397">
            <a:off x="3427875" y="4408367"/>
            <a:ext cx="1440120" cy="372307"/>
          </a:xfrm>
          <a:prstGeom prst="leftRightArrow">
            <a:avLst/>
          </a:prstGeom>
          <a:solidFill>
            <a:schemeClr val="accent5">
              <a:lumMod val="75000"/>
              <a:alpha val="57000"/>
            </a:schemeClr>
          </a:solidFill>
          <a:ln>
            <a:solidFill>
              <a:schemeClr val="accent1">
                <a:shade val="5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D90305C2-AED4-874A-B649-3B1900C9B15F}"/>
              </a:ext>
            </a:extLst>
          </p:cNvPr>
          <p:cNvSpPr/>
          <p:nvPr/>
        </p:nvSpPr>
        <p:spPr>
          <a:xfrm rot="19224946">
            <a:off x="6057239" y="5105350"/>
            <a:ext cx="1744608" cy="648072"/>
          </a:xfrm>
          <a:prstGeom prst="leftArrow">
            <a:avLst/>
          </a:prstGeom>
          <a:solidFill>
            <a:schemeClr val="accent5">
              <a:lumMod val="75000"/>
              <a:alpha val="57000"/>
            </a:schemeClr>
          </a:solidFill>
          <a:ln>
            <a:solidFill>
              <a:schemeClr val="accent1">
                <a:shade val="50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5082-FE77-4D63-A2E7-898A2C17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766218"/>
            <a:ext cx="10515600" cy="1325563"/>
          </a:xfrm>
        </p:spPr>
        <p:txBody>
          <a:bodyPr/>
          <a:lstStyle/>
          <a:p>
            <a:r>
              <a:rPr lang="en-AU" dirty="0"/>
              <a:t>Size / </a:t>
            </a:r>
            <a:r>
              <a:rPr lang="en-AU" dirty="0" err="1"/>
              <a:t>g&amp;h</a:t>
            </a:r>
            <a:r>
              <a:rPr lang="en-AU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7702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58C836-E8D4-48A4-B951-341C2323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02" y="1057269"/>
            <a:ext cx="7888996" cy="5234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DBD5DC-DAB2-41CA-A180-E36C3E8E13E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9" y="1812169"/>
            <a:ext cx="2197954" cy="1570150"/>
          </a:xfrm>
          <a:prstGeom prst="rect">
            <a:avLst/>
          </a:prstGeom>
        </p:spPr>
      </p:pic>
      <p:pic>
        <p:nvPicPr>
          <p:cNvPr id="15" name="Picture 14" descr="A sign on a counter&#10;&#10;Description generated with high confidence">
            <a:extLst>
              <a:ext uri="{FF2B5EF4-FFF2-40B4-BE49-F238E27FC236}">
                <a16:creationId xmlns:a16="http://schemas.microsoft.com/office/drawing/2014/main" id="{53348201-3F02-446B-9743-FA4B21BCD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538904" y="1446153"/>
            <a:ext cx="2581555" cy="1936166"/>
          </a:xfrm>
          <a:prstGeom prst="rect">
            <a:avLst/>
          </a:prstGeom>
        </p:spPr>
      </p:pic>
      <p:pic>
        <p:nvPicPr>
          <p:cNvPr id="16" name="Picture 15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422C97B9-90E5-41A9-8075-4EA8EDEABD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538904" y="3818341"/>
            <a:ext cx="2581557" cy="19361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DD4733-2B0E-46CF-82BB-D8E51FF4ED01}"/>
              </a:ext>
            </a:extLst>
          </p:cNvPr>
          <p:cNvSpPr txBox="1"/>
          <p:nvPr/>
        </p:nvSpPr>
        <p:spPr>
          <a:xfrm>
            <a:off x="4028213" y="6107272"/>
            <a:ext cx="45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 = density contrast | h = sound speed contrast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74A822-032E-4B0D-A59F-73D4E604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943"/>
            <a:ext cx="10515600" cy="1325563"/>
          </a:xfrm>
        </p:spPr>
        <p:txBody>
          <a:bodyPr/>
          <a:lstStyle/>
          <a:p>
            <a:r>
              <a:rPr lang="en-AU" dirty="0"/>
              <a:t>Measuring density and sound speed contrast</a:t>
            </a:r>
          </a:p>
        </p:txBody>
      </p:sp>
    </p:spTree>
    <p:extLst>
      <p:ext uri="{BB962C8B-B14F-4D97-AF65-F5344CB8AC3E}">
        <p14:creationId xmlns:p14="http://schemas.microsoft.com/office/powerpoint/2010/main" val="3924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29635-589C-4989-BC13-AC3AC5F47E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3" y="3974968"/>
            <a:ext cx="3696222" cy="233618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C3B5042-9B56-46FD-86A5-66A9FDDAD40E}"/>
              </a:ext>
            </a:extLst>
          </p:cNvPr>
          <p:cNvSpPr/>
          <p:nvPr/>
        </p:nvSpPr>
        <p:spPr>
          <a:xfrm>
            <a:off x="1338805" y="4763420"/>
            <a:ext cx="330963" cy="759279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E86DB2-8700-40BC-94A3-66D13BA0D147}"/>
              </a:ext>
            </a:extLst>
          </p:cNvPr>
          <p:cNvGrpSpPr/>
          <p:nvPr/>
        </p:nvGrpSpPr>
        <p:grpSpPr>
          <a:xfrm>
            <a:off x="7442522" y="557288"/>
            <a:ext cx="4123166" cy="2979933"/>
            <a:chOff x="179512" y="260648"/>
            <a:chExt cx="9316029" cy="6088045"/>
          </a:xfrm>
        </p:grpSpPr>
        <p:sp>
          <p:nvSpPr>
            <p:cNvPr id="7" name="Rounded Rectangle 26">
              <a:extLst>
                <a:ext uri="{FF2B5EF4-FFF2-40B4-BE49-F238E27FC236}">
                  <a16:creationId xmlns:a16="http://schemas.microsoft.com/office/drawing/2014/main" id="{FE090A88-3C56-431D-ACB3-3DED78411346}"/>
                </a:ext>
              </a:extLst>
            </p:cNvPr>
            <p:cNvSpPr/>
            <p:nvPr/>
          </p:nvSpPr>
          <p:spPr>
            <a:xfrm>
              <a:off x="251520" y="1556792"/>
              <a:ext cx="8712968" cy="29523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 dirty="0"/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1DD0A59-2333-44FE-A472-4AB1ED73893D}"/>
                </a:ext>
              </a:extLst>
            </p:cNvPr>
            <p:cNvSpPr/>
            <p:nvPr/>
          </p:nvSpPr>
          <p:spPr>
            <a:xfrm rot="5400000">
              <a:off x="1115615" y="2708921"/>
              <a:ext cx="1080121" cy="648072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9" name="Can 3">
              <a:extLst>
                <a:ext uri="{FF2B5EF4-FFF2-40B4-BE49-F238E27FC236}">
                  <a16:creationId xmlns:a16="http://schemas.microsoft.com/office/drawing/2014/main" id="{EA0D323D-E272-4A4F-BED9-708865B87FC6}"/>
                </a:ext>
              </a:extLst>
            </p:cNvPr>
            <p:cNvSpPr/>
            <p:nvPr/>
          </p:nvSpPr>
          <p:spPr>
            <a:xfrm rot="5400000">
              <a:off x="2339752" y="1772816"/>
              <a:ext cx="1080120" cy="2520280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0" name="Can 4">
              <a:extLst>
                <a:ext uri="{FF2B5EF4-FFF2-40B4-BE49-F238E27FC236}">
                  <a16:creationId xmlns:a16="http://schemas.microsoft.com/office/drawing/2014/main" id="{06D880D0-4D3D-451F-A60F-624350F86287}"/>
                </a:ext>
              </a:extLst>
            </p:cNvPr>
            <p:cNvSpPr/>
            <p:nvPr/>
          </p:nvSpPr>
          <p:spPr>
            <a:xfrm rot="5400000">
              <a:off x="2663788" y="2240868"/>
              <a:ext cx="1728192" cy="1512168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675" dirty="0"/>
                <a:t>Animal compartment</a:t>
              </a:r>
            </a:p>
          </p:txBody>
        </p:sp>
        <p:sp>
          <p:nvSpPr>
            <p:cNvPr id="11" name="Can 5">
              <a:extLst>
                <a:ext uri="{FF2B5EF4-FFF2-40B4-BE49-F238E27FC236}">
                  <a16:creationId xmlns:a16="http://schemas.microsoft.com/office/drawing/2014/main" id="{A36B0BA7-4EFB-42EF-8E64-64A1060986E6}"/>
                </a:ext>
              </a:extLst>
            </p:cNvPr>
            <p:cNvSpPr/>
            <p:nvPr/>
          </p:nvSpPr>
          <p:spPr>
            <a:xfrm rot="5400000">
              <a:off x="5256076" y="1232756"/>
              <a:ext cx="1080120" cy="3600400"/>
            </a:xfrm>
            <a:prstGeom prst="ca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2" name="Can 8">
              <a:extLst>
                <a:ext uri="{FF2B5EF4-FFF2-40B4-BE49-F238E27FC236}">
                  <a16:creationId xmlns:a16="http://schemas.microsoft.com/office/drawing/2014/main" id="{9F79C59D-A764-4B87-8DE8-9F9C2113B099}"/>
                </a:ext>
              </a:extLst>
            </p:cNvPr>
            <p:cNvSpPr/>
            <p:nvPr/>
          </p:nvSpPr>
          <p:spPr>
            <a:xfrm rot="5400000">
              <a:off x="7056276" y="2744926"/>
              <a:ext cx="1080121" cy="576063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8F37-7BC5-466C-88A6-84B8E8702599}"/>
                </a:ext>
              </a:extLst>
            </p:cNvPr>
            <p:cNvSpPr/>
            <p:nvPr/>
          </p:nvSpPr>
          <p:spPr>
            <a:xfrm>
              <a:off x="179512" y="260648"/>
              <a:ext cx="180020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675" dirty="0" err="1"/>
                <a:t>Pulser</a:t>
              </a:r>
              <a:endParaRPr lang="en-AU" sz="675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B8ED23C-BC2C-4123-83CA-0EBB5A88325F}"/>
                </a:ext>
              </a:extLst>
            </p:cNvPr>
            <p:cNvSpPr/>
            <p:nvPr/>
          </p:nvSpPr>
          <p:spPr>
            <a:xfrm>
              <a:off x="711200" y="692696"/>
              <a:ext cx="764455" cy="2088232"/>
            </a:xfrm>
            <a:custGeom>
              <a:avLst/>
              <a:gdLst>
                <a:gd name="connsiteX0" fmla="*/ 427317 w 726140"/>
                <a:gd name="connsiteY0" fmla="*/ 0 h 1187824"/>
                <a:gd name="connsiteX1" fmla="*/ 32870 w 726140"/>
                <a:gd name="connsiteY1" fmla="*/ 815788 h 1187824"/>
                <a:gd name="connsiteX2" fmla="*/ 624540 w 726140"/>
                <a:gd name="connsiteY2" fmla="*/ 1138518 h 1187824"/>
                <a:gd name="connsiteX3" fmla="*/ 642470 w 726140"/>
                <a:gd name="connsiteY3" fmla="*/ 1111623 h 118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140" h="1187824">
                  <a:moveTo>
                    <a:pt x="427317" y="0"/>
                  </a:moveTo>
                  <a:cubicBezTo>
                    <a:pt x="213658" y="313017"/>
                    <a:pt x="0" y="626035"/>
                    <a:pt x="32870" y="815788"/>
                  </a:cubicBezTo>
                  <a:cubicBezTo>
                    <a:pt x="65740" y="1005541"/>
                    <a:pt x="522940" y="1089212"/>
                    <a:pt x="624540" y="1138518"/>
                  </a:cubicBezTo>
                  <a:cubicBezTo>
                    <a:pt x="726140" y="1187824"/>
                    <a:pt x="684305" y="1149723"/>
                    <a:pt x="642470" y="1111623"/>
                  </a:cubicBez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585A30F6-590B-4772-8E97-324400AFB962}"/>
                </a:ext>
              </a:extLst>
            </p:cNvPr>
            <p:cNvSpPr txBox="1"/>
            <p:nvPr/>
          </p:nvSpPr>
          <p:spPr>
            <a:xfrm>
              <a:off x="251520" y="3942854"/>
              <a:ext cx="3434261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Transmitter (transducer 1)</a:t>
              </a:r>
            </a:p>
          </p:txBody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B54D7C10-C9C9-47FC-9A34-7ABF235F4A09}"/>
                </a:ext>
              </a:extLst>
            </p:cNvPr>
            <p:cNvSpPr txBox="1"/>
            <p:nvPr/>
          </p:nvSpPr>
          <p:spPr>
            <a:xfrm>
              <a:off x="6079875" y="2060849"/>
              <a:ext cx="3092884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Receiver (transducer 2)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C70E14-4ED4-4997-B2C6-39226DF9116A}"/>
                </a:ext>
              </a:extLst>
            </p:cNvPr>
            <p:cNvSpPr/>
            <p:nvPr/>
          </p:nvSpPr>
          <p:spPr>
            <a:xfrm>
              <a:off x="7380312" y="2780928"/>
              <a:ext cx="288032" cy="2592288"/>
            </a:xfrm>
            <a:custGeom>
              <a:avLst/>
              <a:gdLst>
                <a:gd name="connsiteX0" fmla="*/ 427317 w 726140"/>
                <a:gd name="connsiteY0" fmla="*/ 0 h 1187824"/>
                <a:gd name="connsiteX1" fmla="*/ 32870 w 726140"/>
                <a:gd name="connsiteY1" fmla="*/ 815788 h 1187824"/>
                <a:gd name="connsiteX2" fmla="*/ 624540 w 726140"/>
                <a:gd name="connsiteY2" fmla="*/ 1138518 h 1187824"/>
                <a:gd name="connsiteX3" fmla="*/ 642470 w 726140"/>
                <a:gd name="connsiteY3" fmla="*/ 1111623 h 118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140" h="1187824">
                  <a:moveTo>
                    <a:pt x="427317" y="0"/>
                  </a:moveTo>
                  <a:cubicBezTo>
                    <a:pt x="213658" y="313017"/>
                    <a:pt x="0" y="626035"/>
                    <a:pt x="32870" y="815788"/>
                  </a:cubicBezTo>
                  <a:cubicBezTo>
                    <a:pt x="65740" y="1005541"/>
                    <a:pt x="522940" y="1089212"/>
                    <a:pt x="624540" y="1138518"/>
                  </a:cubicBezTo>
                  <a:cubicBezTo>
                    <a:pt x="726140" y="1187824"/>
                    <a:pt x="684305" y="1149723"/>
                    <a:pt x="642470" y="1111623"/>
                  </a:cubicBez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21D7777B-E54F-4EFC-83DD-97F1B8D548A1}"/>
                </a:ext>
              </a:extLst>
            </p:cNvPr>
            <p:cNvSpPr/>
            <p:nvPr/>
          </p:nvSpPr>
          <p:spPr>
            <a:xfrm>
              <a:off x="5934635" y="5563341"/>
              <a:ext cx="2016224" cy="633134"/>
            </a:xfrm>
            <a:custGeom>
              <a:avLst/>
              <a:gdLst>
                <a:gd name="connsiteX0" fmla="*/ 0 w 1748118"/>
                <a:gd name="connsiteY0" fmla="*/ 0 h 469153"/>
                <a:gd name="connsiteX1" fmla="*/ 905436 w 1748118"/>
                <a:gd name="connsiteY1" fmla="*/ 466165 h 469153"/>
                <a:gd name="connsiteX2" fmla="*/ 1748118 w 1748118"/>
                <a:gd name="connsiteY2" fmla="*/ 17929 h 4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8118" h="469153">
                  <a:moveTo>
                    <a:pt x="0" y="0"/>
                  </a:moveTo>
                  <a:cubicBezTo>
                    <a:pt x="307041" y="231588"/>
                    <a:pt x="614083" y="463177"/>
                    <a:pt x="905436" y="466165"/>
                  </a:cubicBezTo>
                  <a:cubicBezTo>
                    <a:pt x="1196789" y="469153"/>
                    <a:pt x="1472453" y="243541"/>
                    <a:pt x="1748118" y="17929"/>
                  </a:cubicBez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A376D183-CF2D-483C-9A2F-3C7CEAA3DC24}"/>
                </a:ext>
              </a:extLst>
            </p:cNvPr>
            <p:cNvSpPr txBox="1"/>
            <p:nvPr/>
          </p:nvSpPr>
          <p:spPr>
            <a:xfrm>
              <a:off x="7524328" y="4581129"/>
              <a:ext cx="1971213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Amplification</a:t>
              </a:r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8B4D45D3-EBED-412F-91A2-FDDC5BD62C88}"/>
                </a:ext>
              </a:extLst>
            </p:cNvPr>
            <p:cNvSpPr txBox="1"/>
            <p:nvPr/>
          </p:nvSpPr>
          <p:spPr>
            <a:xfrm>
              <a:off x="2195736" y="5805267"/>
              <a:ext cx="2176039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Data reception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D7C7C9-363C-4A34-9F53-397EC6EE1D20}"/>
                </a:ext>
              </a:extLst>
            </p:cNvPr>
            <p:cNvSpPr/>
            <p:nvPr/>
          </p:nvSpPr>
          <p:spPr>
            <a:xfrm>
              <a:off x="323528" y="5517232"/>
              <a:ext cx="180020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675" dirty="0"/>
                <a:t>Computer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4983DC-E054-480A-94A4-AA22EB2FDC2B}"/>
                </a:ext>
              </a:extLst>
            </p:cNvPr>
            <p:cNvCxnSpPr>
              <a:stCxn id="21" idx="3"/>
              <a:endCxn id="35" idx="1"/>
            </p:cNvCxnSpPr>
            <p:nvPr/>
          </p:nvCxnSpPr>
          <p:spPr>
            <a:xfrm>
              <a:off x="2123728" y="5733256"/>
              <a:ext cx="201622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495114CA-3576-4629-98AE-ABA212CD2A78}"/>
                </a:ext>
              </a:extLst>
            </p:cNvPr>
            <p:cNvSpPr txBox="1"/>
            <p:nvPr/>
          </p:nvSpPr>
          <p:spPr>
            <a:xfrm>
              <a:off x="1187626" y="764704"/>
              <a:ext cx="2429637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Pulse generations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192BB-02F5-4396-98D5-811EC66DCF56}"/>
                </a:ext>
              </a:extLst>
            </p:cNvPr>
            <p:cNvSpPr txBox="1"/>
            <p:nvPr/>
          </p:nvSpPr>
          <p:spPr>
            <a:xfrm>
              <a:off x="1763689" y="1628799"/>
              <a:ext cx="1800199" cy="54342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Seawater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DF1BBD-81EE-41E3-AEE5-70F2689D31C1}"/>
                </a:ext>
              </a:extLst>
            </p:cNvPr>
            <p:cNvSpPr/>
            <p:nvPr/>
          </p:nvSpPr>
          <p:spPr>
            <a:xfrm>
              <a:off x="2195736" y="2420888"/>
              <a:ext cx="72008" cy="144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FAFAEC-60C7-4D10-A2F4-39FAD9CB79F8}"/>
                </a:ext>
              </a:extLst>
            </p:cNvPr>
            <p:cNvSpPr/>
            <p:nvPr/>
          </p:nvSpPr>
          <p:spPr>
            <a:xfrm>
              <a:off x="1907704" y="3501008"/>
              <a:ext cx="72008" cy="144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1AF9DB-13D2-4824-B0C9-BDB226B29D42}"/>
                </a:ext>
              </a:extLst>
            </p:cNvPr>
            <p:cNvSpPr/>
            <p:nvPr/>
          </p:nvSpPr>
          <p:spPr>
            <a:xfrm>
              <a:off x="5148064" y="2420888"/>
              <a:ext cx="72008" cy="144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81A66F-C577-4BF8-BCE3-B99DFC1A2756}"/>
                </a:ext>
              </a:extLst>
            </p:cNvPr>
            <p:cNvSpPr/>
            <p:nvPr/>
          </p:nvSpPr>
          <p:spPr>
            <a:xfrm>
              <a:off x="6660232" y="3501008"/>
              <a:ext cx="72008" cy="1440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675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A6FE1-1DDA-4DA6-9F8E-CB5B1F1CA746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1943708" y="692696"/>
              <a:ext cx="2268252" cy="28083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31B697-3EC1-448A-AE6D-62640BECB299}"/>
                </a:ext>
              </a:extLst>
            </p:cNvPr>
            <p:cNvCxnSpPr>
              <a:stCxn id="25" idx="0"/>
            </p:cNvCxnSpPr>
            <p:nvPr/>
          </p:nvCxnSpPr>
          <p:spPr>
            <a:xfrm flipV="1">
              <a:off x="2231740" y="701080"/>
              <a:ext cx="1988604" cy="171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394D84-C22C-414E-9EF4-0AC653FB2A79}"/>
                </a:ext>
              </a:extLst>
            </p:cNvPr>
            <p:cNvCxnSpPr>
              <a:stCxn id="27" idx="3"/>
            </p:cNvCxnSpPr>
            <p:nvPr/>
          </p:nvCxnSpPr>
          <p:spPr>
            <a:xfrm flipH="1" flipV="1">
              <a:off x="4220344" y="701080"/>
              <a:ext cx="999728" cy="17918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9F8F89-DFC4-40B0-A091-BB783E694CC8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4220344" y="701080"/>
              <a:ext cx="2475892" cy="27999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41">
              <a:extLst>
                <a:ext uri="{FF2B5EF4-FFF2-40B4-BE49-F238E27FC236}">
                  <a16:creationId xmlns:a16="http://schemas.microsoft.com/office/drawing/2014/main" id="{EB8AEB41-3EF6-40AF-BB33-9ACD3A308BFA}"/>
                </a:ext>
              </a:extLst>
            </p:cNvPr>
            <p:cNvSpPr txBox="1"/>
            <p:nvPr/>
          </p:nvSpPr>
          <p:spPr>
            <a:xfrm>
              <a:off x="4067943" y="332656"/>
              <a:ext cx="3039236" cy="543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675" dirty="0"/>
                <a:t>Holes (let water enter)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57C675-1785-4B7D-9D4F-035235B8F9C4}"/>
                </a:ext>
              </a:extLst>
            </p:cNvPr>
            <p:cNvSpPr/>
            <p:nvPr/>
          </p:nvSpPr>
          <p:spPr>
            <a:xfrm>
              <a:off x="6732240" y="5301210"/>
              <a:ext cx="2232248" cy="34568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675" dirty="0" err="1"/>
                <a:t>Pulser</a:t>
              </a:r>
              <a:r>
                <a:rPr lang="en-AU" sz="675" dirty="0"/>
                <a:t>/Receiver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BDA6FE-F9AC-46E1-9C63-0255D4389DD1}"/>
                </a:ext>
              </a:extLst>
            </p:cNvPr>
            <p:cNvSpPr/>
            <p:nvPr/>
          </p:nvSpPr>
          <p:spPr>
            <a:xfrm>
              <a:off x="4139952" y="5517232"/>
              <a:ext cx="1800200" cy="43204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675" dirty="0"/>
                <a:t>Oscilloscope</a:t>
              </a:r>
            </a:p>
          </p:txBody>
        </p:sp>
      </p:grpSp>
      <p:pic>
        <p:nvPicPr>
          <p:cNvPr id="36" name="Picture 2" descr="Image result for lake geneva sound speed">
            <a:extLst>
              <a:ext uri="{FF2B5EF4-FFF2-40B4-BE49-F238E27FC236}">
                <a16:creationId xmlns:a16="http://schemas.microsoft.com/office/drawing/2014/main" id="{4389C9A2-997D-4254-9A8E-1700015B6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93" y="1194456"/>
            <a:ext cx="2940222" cy="237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B049B1-714C-4B76-BC9B-C173B07D2707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42" y="4093991"/>
            <a:ext cx="3110453" cy="210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98DF85-3028-4A5E-B428-9C6295A658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1" y="3826025"/>
            <a:ext cx="3829940" cy="2634072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B78994A6-9FC9-4E82-90B2-CE76B1C6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74" y="-96278"/>
            <a:ext cx="10515600" cy="1325563"/>
          </a:xfrm>
        </p:spPr>
        <p:txBody>
          <a:bodyPr/>
          <a:lstStyle/>
          <a:p>
            <a:r>
              <a:rPr lang="en-AU" dirty="0"/>
              <a:t>Acoustic subsystem</a:t>
            </a:r>
          </a:p>
        </p:txBody>
      </p:sp>
    </p:spTree>
    <p:extLst>
      <p:ext uri="{BB962C8B-B14F-4D97-AF65-F5344CB8AC3E}">
        <p14:creationId xmlns:p14="http://schemas.microsoft.com/office/powerpoint/2010/main" val="13054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4985-049C-45C1-9FDD-E93DDEA7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68" y="0"/>
            <a:ext cx="10515600" cy="839421"/>
          </a:xfrm>
        </p:spPr>
        <p:txBody>
          <a:bodyPr/>
          <a:lstStyle/>
          <a:p>
            <a:r>
              <a:rPr lang="en-AU" dirty="0"/>
              <a:t>Density measurements</a:t>
            </a:r>
          </a:p>
        </p:txBody>
      </p:sp>
      <p:pic>
        <p:nvPicPr>
          <p:cNvPr id="5" name="Picture 4" descr="A picture containing indoor, floor, wall, table&#10;&#10;Description generated with very high confidence">
            <a:extLst>
              <a:ext uri="{FF2B5EF4-FFF2-40B4-BE49-F238E27FC236}">
                <a16:creationId xmlns:a16="http://schemas.microsoft.com/office/drawing/2014/main" id="{7DC206B5-E946-4A03-A4A5-C8B94EA9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506808" y="908172"/>
            <a:ext cx="923193" cy="1416624"/>
          </a:xfrm>
          <a:prstGeom prst="rect">
            <a:avLst/>
          </a:prstGeom>
        </p:spPr>
      </p:pic>
      <p:pic>
        <p:nvPicPr>
          <p:cNvPr id="9" name="Picture 8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D7363A37-9601-4965-A3FE-464601D1E9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09403" y="950877"/>
            <a:ext cx="1831892" cy="1373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F06B5-7715-490D-BDC5-BD3D26F8F2A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44667" y="1085329"/>
            <a:ext cx="1416624" cy="1062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6FDF4-D069-4FC2-AAF5-88E58420A54A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780" y="3125734"/>
            <a:ext cx="3137023" cy="2141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8A008A-3610-4E63-A57A-574F80771D63}"/>
              </a:ext>
            </a:extLst>
          </p:cNvPr>
          <p:cNvSpPr txBox="1"/>
          <p:nvPr/>
        </p:nvSpPr>
        <p:spPr>
          <a:xfrm>
            <a:off x="717059" y="1417574"/>
            <a:ext cx="661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2 fluid solution to get the density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Measuring the densities of the fluids separately and combined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Measuring the weight of the compartment with and without animals and liquids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r>
              <a:rPr lang="en-AU" sz="2400" dirty="0"/>
              <a:t>-&gt; Resolve equations to get density contrast h</a:t>
            </a:r>
          </a:p>
        </p:txBody>
      </p:sp>
    </p:spTree>
    <p:extLst>
      <p:ext uri="{BB962C8B-B14F-4D97-AF65-F5344CB8AC3E}">
        <p14:creationId xmlns:p14="http://schemas.microsoft.com/office/powerpoint/2010/main" val="95779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F444-CC58-411B-AED1-877A24E1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5" y="0"/>
            <a:ext cx="10515600" cy="1325563"/>
          </a:xfrm>
        </p:spPr>
        <p:txBody>
          <a:bodyPr/>
          <a:lstStyle/>
          <a:p>
            <a:r>
              <a:rPr lang="en-AU" dirty="0"/>
              <a:t>Krill survey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88215-EE7B-4A1F-8219-6EF98B531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395" y="275003"/>
            <a:ext cx="6321788" cy="44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0A0FF-EF15-4D79-B21C-9E6565B217EA}"/>
              </a:ext>
            </a:extLst>
          </p:cNvPr>
          <p:cNvSpPr txBox="1"/>
          <p:nvPr/>
        </p:nvSpPr>
        <p:spPr>
          <a:xfrm>
            <a:off x="505857" y="1602024"/>
            <a:ext cx="4738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Synoptic krill survey 2019:</a:t>
            </a:r>
          </a:p>
          <a:p>
            <a:r>
              <a:rPr lang="en-AU" sz="2000" dirty="0"/>
              <a:t>7 vessels covering total of over 15,822 nm</a:t>
            </a:r>
          </a:p>
          <a:p>
            <a:endParaRPr lang="en-AU" sz="2000" dirty="0"/>
          </a:p>
          <a:p>
            <a:r>
              <a:rPr lang="en-AU" sz="2000" dirty="0"/>
              <a:t>Trained personnel aboard:</a:t>
            </a:r>
          </a:p>
          <a:p>
            <a:r>
              <a:rPr lang="en-AU" sz="2000" dirty="0"/>
              <a:t>4,562 nm by Norwegian vessel</a:t>
            </a:r>
          </a:p>
          <a:p>
            <a:r>
              <a:rPr lang="en-AU" sz="2000" dirty="0"/>
              <a:t>1,119.9 nm Chinese FV</a:t>
            </a:r>
          </a:p>
          <a:p>
            <a:r>
              <a:rPr lang="en-AU" sz="2000" dirty="0"/>
              <a:t>1059.7 nm by Aker</a:t>
            </a:r>
          </a:p>
        </p:txBody>
      </p:sp>
      <p:pic>
        <p:nvPicPr>
          <p:cNvPr id="3074" name="Picture 2" descr="Image result for aker biomarine">
            <a:extLst>
              <a:ext uri="{FF2B5EF4-FFF2-40B4-BE49-F238E27FC236}">
                <a16:creationId xmlns:a16="http://schemas.microsoft.com/office/drawing/2014/main" id="{73377C9A-11EF-4FCD-BAC1-6724E9BD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769" y="5819590"/>
            <a:ext cx="165735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6CB19-447A-4F81-891F-1F89B02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6" y="4187567"/>
            <a:ext cx="3768778" cy="2422786"/>
          </a:xfrm>
          <a:prstGeom prst="rect">
            <a:avLst/>
          </a:prstGeom>
        </p:spPr>
      </p:pic>
      <p:pic>
        <p:nvPicPr>
          <p:cNvPr id="8" name="Picture 2" descr="Image result for Antarctic Wildlife Research Fund Project Proposal">
            <a:extLst>
              <a:ext uri="{FF2B5EF4-FFF2-40B4-BE49-F238E27FC236}">
                <a16:creationId xmlns:a16="http://schemas.microsoft.com/office/drawing/2014/main" id="{817A90B3-62CB-438D-956B-A85EBF97E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483" y="5761438"/>
            <a:ext cx="3930162" cy="8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8092F-FFC3-4AC2-AFA7-BD101FF609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563" y="4900101"/>
            <a:ext cx="684786" cy="684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0BE04-EDD4-4CC2-B416-0C48CC7A55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6449" y="4939991"/>
            <a:ext cx="684787" cy="684787"/>
          </a:xfrm>
          <a:prstGeom prst="rect">
            <a:avLst/>
          </a:prstGeom>
        </p:spPr>
      </p:pic>
      <p:pic>
        <p:nvPicPr>
          <p:cNvPr id="11" name="Picture 8" descr="Image result for yellow sea fisheries research institute">
            <a:extLst>
              <a:ext uri="{FF2B5EF4-FFF2-40B4-BE49-F238E27FC236}">
                <a16:creationId xmlns:a16="http://schemas.microsoft.com/office/drawing/2014/main" id="{1377357A-28EB-4CEF-AB20-82DD1070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7716" y="4910799"/>
            <a:ext cx="674088" cy="6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ustralian antarctic division logo">
            <a:extLst>
              <a:ext uri="{FF2B5EF4-FFF2-40B4-BE49-F238E27FC236}">
                <a16:creationId xmlns:a16="http://schemas.microsoft.com/office/drawing/2014/main" id="{203DDBAA-0723-4627-928C-4A8E3DF9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853" y="4888454"/>
            <a:ext cx="3357815" cy="78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ace crc">
            <a:extLst>
              <a:ext uri="{FF2B5EF4-FFF2-40B4-BE49-F238E27FC236}">
                <a16:creationId xmlns:a16="http://schemas.microsoft.com/office/drawing/2014/main" id="{6960D17E-9285-45D8-AB3C-DCFBDF12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02" y="4802025"/>
            <a:ext cx="1398123" cy="9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3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58C7-8147-47EF-8A7C-F585914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659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Sizing targets</a:t>
            </a:r>
          </a:p>
        </p:txBody>
      </p:sp>
    </p:spTree>
    <p:extLst>
      <p:ext uri="{BB962C8B-B14F-4D97-AF65-F5344CB8AC3E}">
        <p14:creationId xmlns:p14="http://schemas.microsoft.com/office/powerpoint/2010/main" val="18643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FDF5E-F1B7-427B-9909-C74D862C2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858170"/>
            <a:ext cx="5476875" cy="417163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44497-27E2-48E8-934B-81B0EDDF2A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18580"/>
            <a:ext cx="6161405" cy="2953545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27BADB-C61C-438C-A2CA-427E3AED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-66675"/>
            <a:ext cx="1924845" cy="192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FCA79-4902-4469-95D4-C62817CAF952}"/>
              </a:ext>
            </a:extLst>
          </p:cNvPr>
          <p:cNvSpPr txBox="1"/>
          <p:nvPr/>
        </p:nvSpPr>
        <p:spPr>
          <a:xfrm>
            <a:off x="257175" y="171450"/>
            <a:ext cx="4864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Scattering by a fluid-like sphere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3D888-C0C4-4E3B-9B6E-B198DCFADECE}"/>
              </a:ext>
            </a:extLst>
          </p:cNvPr>
          <p:cNvSpPr txBox="1"/>
          <p:nvPr/>
        </p:nvSpPr>
        <p:spPr>
          <a:xfrm>
            <a:off x="257175" y="6029803"/>
            <a:ext cx="585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Size dependent periodicity, condition dependent 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B7203-FE5C-440B-82FC-74BEEC9772E1}"/>
              </a:ext>
            </a:extLst>
          </p:cNvPr>
          <p:cNvSpPr txBox="1"/>
          <p:nvPr/>
        </p:nvSpPr>
        <p:spPr>
          <a:xfrm>
            <a:off x="6934200" y="5660471"/>
            <a:ext cx="412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Good results for a signal to Noise ratio ~0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C8BA7-971B-4355-BB18-E62D22B86DA6}"/>
              </a:ext>
            </a:extLst>
          </p:cNvPr>
          <p:cNvSpPr txBox="1"/>
          <p:nvPr/>
        </p:nvSpPr>
        <p:spPr>
          <a:xfrm>
            <a:off x="1022818" y="1478969"/>
            <a:ext cx="4363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TS at different sizes with varying g and 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17F13-8F3B-4522-B9B8-FB2ED507F064}"/>
              </a:ext>
            </a:extLst>
          </p:cNvPr>
          <p:cNvSpPr txBox="1"/>
          <p:nvPr/>
        </p:nvSpPr>
        <p:spPr>
          <a:xfrm>
            <a:off x="5641730" y="2218470"/>
            <a:ext cx="663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Target detection at accuracy at different Signal to Noise Ratios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F88367-CD4D-4F23-919A-75D66156D542}"/>
                  </a:ext>
                </a:extLst>
              </p:cNvPr>
              <p:cNvSpPr txBox="1"/>
              <p:nvPr/>
            </p:nvSpPr>
            <p:spPr>
              <a:xfrm>
                <a:off x="10011570" y="237478"/>
                <a:ext cx="1775840" cy="526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b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F88367-CD4D-4F23-919A-75D66156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570" y="237478"/>
                <a:ext cx="1775840" cy="526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CB692-FDE3-4679-A5F1-18C902BB149C}"/>
                  </a:ext>
                </a:extLst>
              </p:cNvPr>
              <p:cNvSpPr txBox="1"/>
              <p:nvPr/>
            </p:nvSpPr>
            <p:spPr>
              <a:xfrm>
                <a:off x="10295789" y="847449"/>
                <a:ext cx="1235916" cy="501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5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AU" sz="15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AU" sz="15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15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5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AU" sz="15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num>
                        <m:den>
                          <m:r>
                            <a:rPr lang="en-AU" sz="15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sz="1500" b="1" i="1">
                          <a:latin typeface="Cambria Math" panose="02040503050406030204" pitchFamily="18" charset="0"/>
                        </a:rPr>
                        <m:t> ∗ </m:t>
                      </m:r>
                      <m:acc>
                        <m:accPr>
                          <m:chr m:val="̅"/>
                          <m:ctrlPr>
                            <a:rPr lang="en-AU" sz="15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AU" sz="15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15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5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AU" sz="15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AU" sz="15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AU" sz="15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5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AU" sz="15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acc>
                    </m:oMath>
                  </m:oMathPara>
                </a14:m>
                <a:endParaRPr lang="en-AU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CB692-FDE3-4679-A5F1-18C902BB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9" y="847449"/>
                <a:ext cx="1235916" cy="501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4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water, waterfall&#10;&#10;Description generated with very high confidence">
            <a:extLst>
              <a:ext uri="{FF2B5EF4-FFF2-40B4-BE49-F238E27FC236}">
                <a16:creationId xmlns:a16="http://schemas.microsoft.com/office/drawing/2014/main" id="{5645FE0B-BFB5-4154-85F3-32F9A02792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7" r="38730"/>
          <a:stretch/>
        </p:blipFill>
        <p:spPr>
          <a:xfrm rot="5400000">
            <a:off x="3397967" y="825037"/>
            <a:ext cx="1052320" cy="26732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1E6BC5-9F93-44A6-96A6-F92BB7CA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95947"/>
              </p:ext>
            </p:extLst>
          </p:nvPr>
        </p:nvGraphicFramePr>
        <p:xfrm>
          <a:off x="7337087" y="255301"/>
          <a:ext cx="4560274" cy="166926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48471">
                  <a:extLst>
                    <a:ext uri="{9D8B030D-6E8A-4147-A177-3AD203B41FA5}">
                      <a16:colId xmlns:a16="http://schemas.microsoft.com/office/drawing/2014/main" val="3026828606"/>
                    </a:ext>
                  </a:extLst>
                </a:gridCol>
                <a:gridCol w="595228">
                  <a:extLst>
                    <a:ext uri="{9D8B030D-6E8A-4147-A177-3AD203B41FA5}">
                      <a16:colId xmlns:a16="http://schemas.microsoft.com/office/drawing/2014/main" val="1727647018"/>
                    </a:ext>
                  </a:extLst>
                </a:gridCol>
                <a:gridCol w="551766">
                  <a:extLst>
                    <a:ext uri="{9D8B030D-6E8A-4147-A177-3AD203B41FA5}">
                      <a16:colId xmlns:a16="http://schemas.microsoft.com/office/drawing/2014/main" val="2088513569"/>
                    </a:ext>
                  </a:extLst>
                </a:gridCol>
                <a:gridCol w="430020">
                  <a:extLst>
                    <a:ext uri="{9D8B030D-6E8A-4147-A177-3AD203B41FA5}">
                      <a16:colId xmlns:a16="http://schemas.microsoft.com/office/drawing/2014/main" val="1167818273"/>
                    </a:ext>
                  </a:extLst>
                </a:gridCol>
                <a:gridCol w="430020">
                  <a:extLst>
                    <a:ext uri="{9D8B030D-6E8A-4147-A177-3AD203B41FA5}">
                      <a16:colId xmlns:a16="http://schemas.microsoft.com/office/drawing/2014/main" val="1779558934"/>
                    </a:ext>
                  </a:extLst>
                </a:gridCol>
                <a:gridCol w="430020">
                  <a:extLst>
                    <a:ext uri="{9D8B030D-6E8A-4147-A177-3AD203B41FA5}">
                      <a16:colId xmlns:a16="http://schemas.microsoft.com/office/drawing/2014/main" val="2025996470"/>
                    </a:ext>
                  </a:extLst>
                </a:gridCol>
                <a:gridCol w="470219">
                  <a:extLst>
                    <a:ext uri="{9D8B030D-6E8A-4147-A177-3AD203B41FA5}">
                      <a16:colId xmlns:a16="http://schemas.microsoft.com/office/drawing/2014/main" val="458257539"/>
                    </a:ext>
                  </a:extLst>
                </a:gridCol>
                <a:gridCol w="551766">
                  <a:extLst>
                    <a:ext uri="{9D8B030D-6E8A-4147-A177-3AD203B41FA5}">
                      <a16:colId xmlns:a16="http://schemas.microsoft.com/office/drawing/2014/main" val="3424523898"/>
                    </a:ext>
                  </a:extLst>
                </a:gridCol>
                <a:gridCol w="752764">
                  <a:extLst>
                    <a:ext uri="{9D8B030D-6E8A-4147-A177-3AD203B41FA5}">
                      <a16:colId xmlns:a16="http://schemas.microsoft.com/office/drawing/2014/main" val="3636706525"/>
                    </a:ext>
                  </a:extLst>
                </a:gridCol>
              </a:tblGrid>
              <a:tr h="2368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4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Measured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Acoustics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17737"/>
                  </a:ext>
                </a:extLst>
              </a:tr>
              <a:tr h="48476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ID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Length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Width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L/a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N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Δf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sd</a:t>
                      </a:r>
                      <a:r>
                        <a:rPr lang="en-AU" sz="1400" dirty="0">
                          <a:effectLst/>
                        </a:rPr>
                        <a:t> </a:t>
                      </a:r>
                      <a:r>
                        <a:rPr lang="en-AU" sz="1400" dirty="0" err="1">
                          <a:effectLst/>
                        </a:rPr>
                        <a:t>Δf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Width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err="1">
                          <a:effectLst/>
                        </a:rPr>
                        <a:t>sd</a:t>
                      </a:r>
                      <a:r>
                        <a:rPr lang="en-AU" sz="1400" dirty="0">
                          <a:effectLst/>
                        </a:rPr>
                        <a:t> Width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88374"/>
                  </a:ext>
                </a:extLst>
              </a:tr>
              <a:tr h="23689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23.1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4.3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10.7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25.0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18.7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0.16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4.1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0.04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1523"/>
                  </a:ext>
                </a:extLst>
              </a:tr>
              <a:tr h="23689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22.0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38.0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18.6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0.15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4.1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0.03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83687"/>
                  </a:ext>
                </a:extLst>
              </a:tr>
              <a:tr h="23689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23.1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4.1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11.3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42.0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18.6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0.13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4.1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0.03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4170"/>
                  </a:ext>
                </a:extLst>
              </a:tr>
              <a:tr h="23689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24.6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4.2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11.8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43.0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19.1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1.42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4.2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0.25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8576" marR="38576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34054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E4BA49-1088-42D5-995B-E5EF2E3AB4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54" y="2280162"/>
            <a:ext cx="4403339" cy="396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481F-3205-4549-B624-FC29C8C95D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6" y="3094211"/>
            <a:ext cx="6538303" cy="300864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19C8A6-5770-4468-AB30-206EC7305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518" y="255301"/>
            <a:ext cx="5085424" cy="12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EBD2-93F2-41C6-B5D3-E4E8D7B9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659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and what to model?</a:t>
            </a:r>
          </a:p>
        </p:txBody>
      </p:sp>
    </p:spTree>
    <p:extLst>
      <p:ext uri="{BB962C8B-B14F-4D97-AF65-F5344CB8AC3E}">
        <p14:creationId xmlns:p14="http://schemas.microsoft.com/office/powerpoint/2010/main" val="84629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B4C5-EDD4-4005-B6F8-9508E5CE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0" y="-25625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b="1" dirty="0"/>
              <a:t>Scattering by rotated prolate spheroids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20FEC-0632-4E12-B56F-D227816979DC}"/>
              </a:ext>
            </a:extLst>
          </p:cNvPr>
          <p:cNvPicPr/>
          <p:nvPr/>
        </p:nvPicPr>
        <p:blipFill rotWithShape="1">
          <a:blip r:embed="rId2"/>
          <a:srcRect r="49870"/>
          <a:stretch/>
        </p:blipFill>
        <p:spPr>
          <a:xfrm>
            <a:off x="227686" y="1298107"/>
            <a:ext cx="5401834" cy="47391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9D1D57-389D-4B3A-902F-BF4AAFF919CC}"/>
              </a:ext>
            </a:extLst>
          </p:cNvPr>
          <p:cNvSpPr/>
          <p:nvPr/>
        </p:nvSpPr>
        <p:spPr>
          <a:xfrm>
            <a:off x="9457065" y="373811"/>
            <a:ext cx="2104008" cy="5681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CED8AE-C3EF-4BA1-A7CF-92D9E8788273}"/>
              </a:ext>
            </a:extLst>
          </p:cNvPr>
          <p:cNvSpPr/>
          <p:nvPr/>
        </p:nvSpPr>
        <p:spPr>
          <a:xfrm rot="-1800000">
            <a:off x="9526513" y="1409409"/>
            <a:ext cx="2104008" cy="5681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9D0A13-CB63-422D-8F7D-67E8553D71A3}"/>
              </a:ext>
            </a:extLst>
          </p:cNvPr>
          <p:cNvSpPr/>
          <p:nvPr/>
        </p:nvSpPr>
        <p:spPr>
          <a:xfrm rot="-2700000">
            <a:off x="9555676" y="3111201"/>
            <a:ext cx="2104008" cy="5681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6BC931-14D2-410A-A9B3-A40FC9428572}"/>
              </a:ext>
            </a:extLst>
          </p:cNvPr>
          <p:cNvSpPr/>
          <p:nvPr/>
        </p:nvSpPr>
        <p:spPr>
          <a:xfrm rot="-5400000">
            <a:off x="9594154" y="5196326"/>
            <a:ext cx="2104008" cy="5681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1CD31-060C-46AA-BD96-68E0AD942572}"/>
              </a:ext>
            </a:extLst>
          </p:cNvPr>
          <p:cNvSpPr txBox="1"/>
          <p:nvPr/>
        </p:nvSpPr>
        <p:spPr>
          <a:xfrm>
            <a:off x="9469060" y="482718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8DA3D-FF07-44A5-A4C4-5565AC3AA258}"/>
              </a:ext>
            </a:extLst>
          </p:cNvPr>
          <p:cNvSpPr txBox="1"/>
          <p:nvPr/>
        </p:nvSpPr>
        <p:spPr>
          <a:xfrm>
            <a:off x="9437307" y="111344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30°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D6919-7F3C-44BB-9B61-B09D07B683FF}"/>
              </a:ext>
            </a:extLst>
          </p:cNvPr>
          <p:cNvSpPr txBox="1"/>
          <p:nvPr/>
        </p:nvSpPr>
        <p:spPr>
          <a:xfrm>
            <a:off x="9488111" y="2635470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60°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7794B-7657-4304-B4E4-3604D63B5B8B}"/>
              </a:ext>
            </a:extLst>
          </p:cNvPr>
          <p:cNvSpPr txBox="1"/>
          <p:nvPr/>
        </p:nvSpPr>
        <p:spPr>
          <a:xfrm>
            <a:off x="9571312" y="442458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90°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D07F1A-3090-409C-B90F-14560CD62E65}"/>
              </a:ext>
            </a:extLst>
          </p:cNvPr>
          <p:cNvGrpSpPr/>
          <p:nvPr/>
        </p:nvGrpSpPr>
        <p:grpSpPr>
          <a:xfrm>
            <a:off x="9488111" y="373811"/>
            <a:ext cx="2053493" cy="568171"/>
            <a:chOff x="7844862" y="1129183"/>
            <a:chExt cx="2053493" cy="56817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291C8B-08B7-497D-826B-271C932768A0}"/>
                </a:ext>
              </a:extLst>
            </p:cNvPr>
            <p:cNvCxnSpPr>
              <a:cxnSpLocks/>
            </p:cNvCxnSpPr>
            <p:nvPr/>
          </p:nvCxnSpPr>
          <p:spPr>
            <a:xfrm>
              <a:off x="8873390" y="1129183"/>
              <a:ext cx="0" cy="568171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DE2A1A3-6BC5-4FC0-BD13-DC11B7FD5BFD}"/>
                </a:ext>
              </a:extLst>
            </p:cNvPr>
            <p:cNvCxnSpPr/>
            <p:nvPr/>
          </p:nvCxnSpPr>
          <p:spPr>
            <a:xfrm>
              <a:off x="7844862" y="1693146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993544-BFFE-4196-9A34-DFFF6566EC29}"/>
                </a:ext>
              </a:extLst>
            </p:cNvPr>
            <p:cNvCxnSpPr/>
            <p:nvPr/>
          </p:nvCxnSpPr>
          <p:spPr>
            <a:xfrm>
              <a:off x="7863912" y="1129183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EA9990-789C-4BFB-92A1-D14AAC58CF1F}"/>
              </a:ext>
            </a:extLst>
          </p:cNvPr>
          <p:cNvGrpSpPr/>
          <p:nvPr/>
        </p:nvGrpSpPr>
        <p:grpSpPr>
          <a:xfrm>
            <a:off x="9471063" y="1111054"/>
            <a:ext cx="2051491" cy="1171884"/>
            <a:chOff x="7835336" y="1890939"/>
            <a:chExt cx="2051491" cy="78806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9BC923-7A14-4A78-8E1C-F9FA11A22029}"/>
                </a:ext>
              </a:extLst>
            </p:cNvPr>
            <p:cNvCxnSpPr>
              <a:cxnSpLocks/>
            </p:cNvCxnSpPr>
            <p:nvPr/>
          </p:nvCxnSpPr>
          <p:spPr>
            <a:xfrm>
              <a:off x="8873390" y="1890939"/>
              <a:ext cx="7779" cy="78806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0252BD-865A-4820-9C61-194557655602}"/>
                </a:ext>
              </a:extLst>
            </p:cNvPr>
            <p:cNvCxnSpPr/>
            <p:nvPr/>
          </p:nvCxnSpPr>
          <p:spPr>
            <a:xfrm>
              <a:off x="7852384" y="1890939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BD0AB45-5B0D-4CD0-A9CF-1A968AF9A7CC}"/>
                </a:ext>
              </a:extLst>
            </p:cNvPr>
            <p:cNvCxnSpPr/>
            <p:nvPr/>
          </p:nvCxnSpPr>
          <p:spPr>
            <a:xfrm>
              <a:off x="7835336" y="2674472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26E096-FB66-41D3-B71D-0B017BF1CDD8}"/>
              </a:ext>
            </a:extLst>
          </p:cNvPr>
          <p:cNvGrpSpPr/>
          <p:nvPr/>
        </p:nvGrpSpPr>
        <p:grpSpPr>
          <a:xfrm>
            <a:off x="9557310" y="2621537"/>
            <a:ext cx="2120168" cy="1544048"/>
            <a:chOff x="7825811" y="2757714"/>
            <a:chExt cx="2120168" cy="154553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33F65E-944E-4173-B555-8354639F86EB}"/>
                </a:ext>
              </a:extLst>
            </p:cNvPr>
            <p:cNvCxnSpPr/>
            <p:nvPr/>
          </p:nvCxnSpPr>
          <p:spPr>
            <a:xfrm>
              <a:off x="7825811" y="2760197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3C508E-78B7-4844-B27F-78E01E56CF25}"/>
                </a:ext>
              </a:extLst>
            </p:cNvPr>
            <p:cNvCxnSpPr/>
            <p:nvPr/>
          </p:nvCxnSpPr>
          <p:spPr>
            <a:xfrm>
              <a:off x="7911536" y="4303247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F89558-8D20-446A-BC5A-CCC377895B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2083" y="2757714"/>
              <a:ext cx="11307" cy="1545533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139A6A-DD7A-4F06-8D2C-EAE10B1CC7CC}"/>
              </a:ext>
            </a:extLst>
          </p:cNvPr>
          <p:cNvGrpSpPr/>
          <p:nvPr/>
        </p:nvGrpSpPr>
        <p:grpSpPr>
          <a:xfrm>
            <a:off x="9643035" y="4428406"/>
            <a:ext cx="2082068" cy="2125024"/>
            <a:chOff x="7930586" y="4465170"/>
            <a:chExt cx="2082068" cy="212502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9E3C76-5C94-4217-A099-161C958CDAD8}"/>
                </a:ext>
              </a:extLst>
            </p:cNvPr>
            <p:cNvCxnSpPr/>
            <p:nvPr/>
          </p:nvCxnSpPr>
          <p:spPr>
            <a:xfrm>
              <a:off x="7930586" y="4465172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685B53-D4D7-407D-8E9E-4B9DE1EE8E93}"/>
                </a:ext>
              </a:extLst>
            </p:cNvPr>
            <p:cNvCxnSpPr/>
            <p:nvPr/>
          </p:nvCxnSpPr>
          <p:spPr>
            <a:xfrm>
              <a:off x="7978211" y="6579722"/>
              <a:ext cx="20344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E84C949-98B3-431F-9DF0-CAD8D358A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7392" y="4465170"/>
              <a:ext cx="7570" cy="2125024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423BF0-2A28-415F-9EB1-6B329162E1B1}"/>
                  </a:ext>
                </a:extLst>
              </p:cNvPr>
              <p:cNvSpPr/>
              <p:nvPr/>
            </p:nvSpPr>
            <p:spPr>
              <a:xfrm>
                <a:off x="5649407" y="3025379"/>
                <a:ext cx="3431452" cy="957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en-A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𝑦𝑥</m:t>
                                      </m:r>
                                    </m:sub>
                                    <m:sup>
                                      <m:r>
                                        <a:rPr lang="en-A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A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A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𝑐𝑜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A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rad>
                          <m:r>
                            <a:rPr lang="en-A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423BF0-2A28-415F-9EB1-6B329162E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407" y="3025379"/>
                <a:ext cx="3431452" cy="957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0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0079-7D5A-4FC1-941F-CA5B0E89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73504"/>
            <a:ext cx="10515600" cy="653034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In situ measurements – getting height of the fish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8B04E-CC01-40F1-B0E8-1B6089C8F8D5}"/>
              </a:ext>
            </a:extLst>
          </p:cNvPr>
          <p:cNvGrpSpPr/>
          <p:nvPr/>
        </p:nvGrpSpPr>
        <p:grpSpPr>
          <a:xfrm>
            <a:off x="5791201" y="788769"/>
            <a:ext cx="5867914" cy="5382281"/>
            <a:chOff x="4764784" y="1108411"/>
            <a:chExt cx="4278573" cy="36942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01C03A-7CFF-4373-B51F-DD23DE2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806" y="1108411"/>
              <a:ext cx="2980273" cy="2320589"/>
            </a:xfrm>
            <a:prstGeom prst="rect">
              <a:avLst/>
            </a:prstGeom>
          </p:spPr>
        </p:pic>
        <p:pic>
          <p:nvPicPr>
            <p:cNvPr id="6" name="Google Shape;382;p40">
              <a:extLst>
                <a:ext uri="{FF2B5EF4-FFF2-40B4-BE49-F238E27FC236}">
                  <a16:creationId xmlns:a16="http://schemas.microsoft.com/office/drawing/2014/main" id="{7BD516A2-6F08-4BA9-AFAC-80DC6FE82FD7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64784" y="3705615"/>
              <a:ext cx="4278573" cy="10970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4B007CC-38F3-4BAC-B6DE-8A3557C2A66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93" y="3932126"/>
            <a:ext cx="3693674" cy="2763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4635C-BAA6-4A80-AAF7-DBB6D202C3C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788769"/>
            <a:ext cx="3601720" cy="28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C24509-2DE2-4BDD-B976-07F60A3B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78" y="1749742"/>
            <a:ext cx="5538403" cy="4057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C6051-FBAF-4F20-BE81-A35929FA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030"/>
            <a:ext cx="5898391" cy="4320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B6F307-4B3B-4CFF-9AFA-74A56BA6A948}"/>
              </a:ext>
            </a:extLst>
          </p:cNvPr>
          <p:cNvSpPr txBox="1"/>
          <p:nvPr/>
        </p:nvSpPr>
        <p:spPr>
          <a:xfrm>
            <a:off x="6741739" y="1162865"/>
            <a:ext cx="4581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/>
              <a:t>Echoview</a:t>
            </a:r>
            <a:r>
              <a:rPr lang="en-AU" b="1" dirty="0"/>
              <a:t> track direction</a:t>
            </a:r>
          </a:p>
          <a:p>
            <a:pPr algn="ctr"/>
            <a:r>
              <a:rPr lang="en-AU" b="1" dirty="0"/>
              <a:t>(Vertical direction first to last point in track)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EC8D5-0B53-45BB-A226-2AAC3AB1D79E}"/>
              </a:ext>
            </a:extLst>
          </p:cNvPr>
          <p:cNvSpPr txBox="1"/>
          <p:nvPr/>
        </p:nvSpPr>
        <p:spPr>
          <a:xfrm>
            <a:off x="868738" y="1429221"/>
            <a:ext cx="458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Tilt angle derived from broadband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EB7A0-7978-4E03-B720-EFABD387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73504"/>
            <a:ext cx="11939036" cy="653034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In situ measurements – getting orientation of the fish</a:t>
            </a:r>
          </a:p>
        </p:txBody>
      </p:sp>
    </p:spTree>
    <p:extLst>
      <p:ext uri="{BB962C8B-B14F-4D97-AF65-F5344CB8AC3E}">
        <p14:creationId xmlns:p14="http://schemas.microsoft.com/office/powerpoint/2010/main" val="423050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685E-6035-4F12-97C0-7AE8122F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4" y="52860"/>
            <a:ext cx="10515600" cy="604168"/>
          </a:xfrm>
        </p:spPr>
        <p:txBody>
          <a:bodyPr>
            <a:normAutofit fontScale="90000"/>
          </a:bodyPr>
          <a:lstStyle/>
          <a:p>
            <a:r>
              <a:rPr lang="en-AU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C53B2-46B9-4735-8086-785ECA7C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79" y="601712"/>
            <a:ext cx="7200900" cy="4351338"/>
          </a:xfrm>
        </p:spPr>
        <p:txBody>
          <a:bodyPr/>
          <a:lstStyle/>
          <a:p>
            <a:r>
              <a:rPr lang="en-AU" dirty="0"/>
              <a:t>Scattering models are not reality</a:t>
            </a:r>
          </a:p>
          <a:p>
            <a:r>
              <a:rPr lang="en-AU" dirty="0"/>
              <a:t>Scattering models can help us to improve our understanding of the complex reality</a:t>
            </a:r>
          </a:p>
          <a:p>
            <a:r>
              <a:rPr lang="en-AU" dirty="0"/>
              <a:t>Scattering models look scary at first but can be used by a broad audience with some background knowledge</a:t>
            </a:r>
          </a:p>
          <a:p>
            <a:r>
              <a:rPr lang="en-AU" dirty="0"/>
              <a:t>ICES WGFAST will host a workshop next year to work on opensource, easy to use, standardized scattering models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3381D-F81E-4B60-A025-3C848361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5" y="4953050"/>
            <a:ext cx="5400635" cy="145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29CF4-7672-4FDD-B601-25145B11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616" y="172736"/>
            <a:ext cx="2241683" cy="1771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DD00F-CB16-4564-90C7-8106EB9A4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" b="2205"/>
          <a:stretch/>
        </p:blipFill>
        <p:spPr>
          <a:xfrm>
            <a:off x="8642587" y="2573045"/>
            <a:ext cx="3379470" cy="885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0C752-23DF-4C39-85C1-28F195E69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677676" y="1275608"/>
            <a:ext cx="2421922" cy="477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E5DBA-BCD9-4CD2-A0D9-186BACCAC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071" y="1941469"/>
            <a:ext cx="3659336" cy="60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EE67B-4FE2-4510-9D18-795A82B70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77494">
            <a:off x="7461395" y="1029349"/>
            <a:ext cx="2466975" cy="514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72053-C83D-40D7-873A-6AFD9E772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346" y="749561"/>
            <a:ext cx="932620" cy="487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ACFB9-215B-48C7-A9A1-1EA2BDF2A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690" y="89202"/>
            <a:ext cx="3019485" cy="512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5DF69-D643-41FE-B4D3-019D07AED4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33901">
            <a:off x="8598678" y="1700804"/>
            <a:ext cx="2800350" cy="486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E1F41-8FAA-449E-858F-D573444D68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3544" y="5039925"/>
            <a:ext cx="2438227" cy="1850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4538BA-5F36-48F3-B941-B8725EFAB3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5275" y="4236395"/>
            <a:ext cx="2606725" cy="1827608"/>
          </a:xfrm>
          <a:prstGeom prst="rect">
            <a:avLst/>
          </a:prstGeom>
        </p:spPr>
      </p:pic>
      <p:sp>
        <p:nvSpPr>
          <p:cNvPr id="15" name="Flowchart: Off-page Connector 14">
            <a:extLst>
              <a:ext uri="{FF2B5EF4-FFF2-40B4-BE49-F238E27FC236}">
                <a16:creationId xmlns:a16="http://schemas.microsoft.com/office/drawing/2014/main" id="{7FEDED15-5CBD-4190-98C8-25978F8E2AF5}"/>
              </a:ext>
            </a:extLst>
          </p:cNvPr>
          <p:cNvSpPr/>
          <p:nvPr/>
        </p:nvSpPr>
        <p:spPr>
          <a:xfrm>
            <a:off x="7693577" y="89202"/>
            <a:ext cx="4455929" cy="4042960"/>
          </a:xfrm>
          <a:prstGeom prst="flowChartOffpageConnector">
            <a:avLst/>
          </a:prstGeom>
          <a:solidFill>
            <a:srgbClr val="4472C4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7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81DE-BBF1-435C-B569-4E4F914F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83" y="148199"/>
            <a:ext cx="10515600" cy="499758"/>
          </a:xfrm>
        </p:spPr>
        <p:txBody>
          <a:bodyPr>
            <a:normAutofit fontScale="90000"/>
          </a:bodyPr>
          <a:lstStyle/>
          <a:p>
            <a:r>
              <a:rPr lang="en-AU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DBEF5-8EB7-44A5-8540-7F197793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30" y="5428087"/>
            <a:ext cx="2191256" cy="537696"/>
          </a:xfrm>
          <a:prstGeom prst="rect">
            <a:avLst/>
          </a:prstGeom>
        </p:spPr>
      </p:pic>
      <p:pic>
        <p:nvPicPr>
          <p:cNvPr id="5" name="Picture 4" descr="Image result for ace crc">
            <a:extLst>
              <a:ext uri="{FF2B5EF4-FFF2-40B4-BE49-F238E27FC236}">
                <a16:creationId xmlns:a16="http://schemas.microsoft.com/office/drawing/2014/main" id="{F8CC0C30-1D3E-45C2-AD88-F488EBB6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930" y="1504166"/>
            <a:ext cx="2018548" cy="13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macquarie university logo">
            <a:extLst>
              <a:ext uri="{FF2B5EF4-FFF2-40B4-BE49-F238E27FC236}">
                <a16:creationId xmlns:a16="http://schemas.microsoft.com/office/drawing/2014/main" id="{B8E1C0C9-8B6A-4A24-844B-AC7AD67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216" y="1546339"/>
            <a:ext cx="1448796" cy="13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taronga zoo logo">
            <a:extLst>
              <a:ext uri="{FF2B5EF4-FFF2-40B4-BE49-F238E27FC236}">
                <a16:creationId xmlns:a16="http://schemas.microsoft.com/office/drawing/2014/main" id="{00F282D4-C86D-4651-AD66-ADBB5755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718" y="3247989"/>
            <a:ext cx="798153" cy="79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australian antarctic division logo">
            <a:extLst>
              <a:ext uri="{FF2B5EF4-FFF2-40B4-BE49-F238E27FC236}">
                <a16:creationId xmlns:a16="http://schemas.microsoft.com/office/drawing/2014/main" id="{1694D73E-95C9-4B70-97E0-FD07DBCC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0914" y="3195459"/>
            <a:ext cx="1141697" cy="11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st andrews university logo">
            <a:extLst>
              <a:ext uri="{FF2B5EF4-FFF2-40B4-BE49-F238E27FC236}">
                <a16:creationId xmlns:a16="http://schemas.microsoft.com/office/drawing/2014/main" id="{98215A38-922D-4FAD-B6F3-90A3564E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948" y="1754104"/>
            <a:ext cx="653811" cy="10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85FCA2-C093-43F0-98BA-5D36E99E56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13" y="283506"/>
            <a:ext cx="2967728" cy="1037821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8C70FDF-1A8D-4306-86A8-444EBECA14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90" y="5511336"/>
            <a:ext cx="2219350" cy="419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A30D7-8E57-4098-80FF-E9C30A0E947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7069" y="4576025"/>
            <a:ext cx="873943" cy="393610"/>
          </a:xfrm>
          <a:prstGeom prst="rect">
            <a:avLst/>
          </a:prstGeom>
        </p:spPr>
      </p:pic>
      <p:pic>
        <p:nvPicPr>
          <p:cNvPr id="13" name="Picture 2" descr="Image result for csiro">
            <a:extLst>
              <a:ext uri="{FF2B5EF4-FFF2-40B4-BE49-F238E27FC236}">
                <a16:creationId xmlns:a16="http://schemas.microsoft.com/office/drawing/2014/main" id="{77463685-6FE6-40E0-80CE-38564699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64" y="4454003"/>
            <a:ext cx="592464" cy="5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mbari">
            <a:extLst>
              <a:ext uri="{FF2B5EF4-FFF2-40B4-BE49-F238E27FC236}">
                <a16:creationId xmlns:a16="http://schemas.microsoft.com/office/drawing/2014/main" id="{65F88B81-3F02-439C-9A03-09DB19E9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55" y="3477103"/>
            <a:ext cx="909502" cy="56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utas">
            <a:extLst>
              <a:ext uri="{FF2B5EF4-FFF2-40B4-BE49-F238E27FC236}">
                <a16:creationId xmlns:a16="http://schemas.microsoft.com/office/drawing/2014/main" id="{49C9D11F-6DD3-4C9E-8226-5A92493C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20" y="1768086"/>
            <a:ext cx="1056665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FBF9FD8-62AD-4131-A8DC-DB3C39C77AB2}"/>
              </a:ext>
            </a:extLst>
          </p:cNvPr>
          <p:cNvGrpSpPr/>
          <p:nvPr/>
        </p:nvGrpSpPr>
        <p:grpSpPr>
          <a:xfrm>
            <a:off x="63414" y="622289"/>
            <a:ext cx="4883608" cy="6229004"/>
            <a:chOff x="-6534" y="-1"/>
            <a:chExt cx="5394063" cy="68522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10AB26-2E51-42B9-BACC-00A71B21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534" y="5079268"/>
              <a:ext cx="5394062" cy="177298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977CD3A-BFEC-4051-B725-55D7D38912B3}"/>
                </a:ext>
              </a:extLst>
            </p:cNvPr>
            <p:cNvGrpSpPr/>
            <p:nvPr/>
          </p:nvGrpSpPr>
          <p:grpSpPr>
            <a:xfrm>
              <a:off x="-6534" y="-1"/>
              <a:ext cx="5394063" cy="5094467"/>
              <a:chOff x="167202" y="531991"/>
              <a:chExt cx="5920006" cy="599258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C461CE5-98BC-48EE-B218-150E28F83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5086" y="2582133"/>
                <a:ext cx="3502121" cy="196994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3054723-F0B6-410F-AADC-EEBA25632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5087" y="4547310"/>
                <a:ext cx="3502121" cy="1969943"/>
              </a:xfrm>
              <a:prstGeom prst="rect">
                <a:avLst/>
              </a:prstGeom>
            </p:spPr>
          </p:pic>
          <p:pic>
            <p:nvPicPr>
              <p:cNvPr id="21" name="Picture 20" descr="A fish swimming under water&#10;&#10;Description generated with high confidence">
                <a:extLst>
                  <a:ext uri="{FF2B5EF4-FFF2-40B4-BE49-F238E27FC236}">
                    <a16:creationId xmlns:a16="http://schemas.microsoft.com/office/drawing/2014/main" id="{B719148A-7F80-490E-A7F3-F5F3BB68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-764296" y="3166395"/>
                <a:ext cx="4298466" cy="241788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5B6851-8256-4FE3-A8BB-ACC8BFE30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7202" y="531991"/>
                <a:ext cx="5920005" cy="207056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BAB97C-3AE5-4936-AD94-431A573C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85086" y="1406769"/>
                <a:ext cx="3481756" cy="11683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55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510BA-8098-42CB-8712-A3794990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836" y="3336245"/>
            <a:ext cx="5309502" cy="265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B7AB7-4BC5-4C23-AE0D-A3FC2FAD00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6" y="3272718"/>
            <a:ext cx="4616335" cy="335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27814-0E7B-44CB-8C29-1B381C5C8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44" y="331926"/>
            <a:ext cx="5425689" cy="25128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8804CF-90DF-4CE9-94CB-9BDFC18FDA12}"/>
              </a:ext>
            </a:extLst>
          </p:cNvPr>
          <p:cNvGrpSpPr/>
          <p:nvPr/>
        </p:nvGrpSpPr>
        <p:grpSpPr>
          <a:xfrm>
            <a:off x="377005" y="45884"/>
            <a:ext cx="5548665" cy="2940793"/>
            <a:chOff x="377005" y="45884"/>
            <a:chExt cx="5548665" cy="2940793"/>
          </a:xfrm>
        </p:grpSpPr>
        <p:pic>
          <p:nvPicPr>
            <p:cNvPr id="8" name="Google Shape;376;p39">
              <a:extLst>
                <a:ext uri="{FF2B5EF4-FFF2-40B4-BE49-F238E27FC236}">
                  <a16:creationId xmlns:a16="http://schemas.microsoft.com/office/drawing/2014/main" id="{511053D3-D14C-4E18-8F25-26D6526390E9}"/>
                </a:ext>
              </a:extLst>
            </p:cNvPr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05" y="331926"/>
              <a:ext cx="5548665" cy="265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C94148-907E-4E5B-9BB4-FCB7C086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005" y="45884"/>
              <a:ext cx="2064279" cy="5168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9D201D-CA2E-45CA-B30D-335A3854CC35}"/>
              </a:ext>
            </a:extLst>
          </p:cNvPr>
          <p:cNvSpPr txBox="1"/>
          <p:nvPr/>
        </p:nvSpPr>
        <p:spPr>
          <a:xfrm>
            <a:off x="377005" y="1659301"/>
            <a:ext cx="11568733" cy="286232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42000"/>
                </a:schemeClr>
              </a:gs>
              <a:gs pos="19521">
                <a:srgbClr val="7D7D7D"/>
              </a:gs>
              <a:gs pos="59000">
                <a:schemeClr val="accent3">
                  <a:lumMod val="97000"/>
                  <a:lumOff val="3000"/>
                </a:schemeClr>
              </a:gs>
              <a:gs pos="7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perspectiveAbove"/>
            <a:lightRig rig="harsh" dir="t">
              <a:rot lat="0" lon="0" rev="7200000"/>
            </a:lightRig>
          </a:scene3d>
          <a:sp3d extrusionH="247650" prstMaterial="metal">
            <a:bevelB w="114300" h="177800"/>
            <a:extrusionClr>
              <a:schemeClr val="tx1">
                <a:lumMod val="95000"/>
                <a:lumOff val="5000"/>
              </a:schemeClr>
            </a:extrusionClr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a mess! </a:t>
            </a:r>
          </a:p>
          <a:p>
            <a:pPr algn="ctr"/>
            <a:r>
              <a:rPr lang="en-AU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 we make some sense out of this?</a:t>
            </a:r>
          </a:p>
        </p:txBody>
      </p:sp>
    </p:spTree>
    <p:extLst>
      <p:ext uri="{BB962C8B-B14F-4D97-AF65-F5344CB8AC3E}">
        <p14:creationId xmlns:p14="http://schemas.microsoft.com/office/powerpoint/2010/main" val="10091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0DC764-CA8A-4F30-8F4F-4B493FB7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4" y="0"/>
            <a:ext cx="10385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3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645" y="30313"/>
            <a:ext cx="8950912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599" b="1" dirty="0"/>
              <a:t>What are main contributors to the scattering?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873" y="621055"/>
            <a:ext cx="7671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Main factors influencing target strength:</a:t>
            </a:r>
          </a:p>
          <a:p>
            <a:endParaRPr lang="en-AU" sz="2400" dirty="0"/>
          </a:p>
          <a:p>
            <a:pPr>
              <a:buFont typeface="Arial" pitchFamily="34" charset="0"/>
              <a:buChar char="•"/>
            </a:pPr>
            <a:r>
              <a:rPr lang="en-AU" sz="2000" u="sng" dirty="0"/>
              <a:t> Echosounder properties</a:t>
            </a:r>
            <a:r>
              <a:rPr lang="en-AU" sz="2000" dirty="0"/>
              <a:t> -&gt; Frequency </a:t>
            </a:r>
          </a:p>
          <a:p>
            <a:pPr>
              <a:buFont typeface="Arial" pitchFamily="34" charset="0"/>
              <a:buChar char="•"/>
            </a:pPr>
            <a:r>
              <a:rPr lang="en-AU" sz="2000" u="sng" dirty="0"/>
              <a:t> Material properties </a:t>
            </a:r>
            <a:r>
              <a:rPr lang="en-AU" sz="2000" dirty="0"/>
              <a:t>-&gt; Acoustic impedance, dictated by the density and sound speed contrast </a:t>
            </a:r>
          </a:p>
          <a:p>
            <a:pPr>
              <a:buFont typeface="Arial" pitchFamily="34" charset="0"/>
              <a:buChar char="•"/>
            </a:pPr>
            <a:r>
              <a:rPr lang="en-AU" sz="2000" u="sng" dirty="0"/>
              <a:t> Behaviour</a:t>
            </a:r>
            <a:r>
              <a:rPr lang="en-AU" sz="2000" dirty="0"/>
              <a:t>  -&gt; Orientation (incident angle) of the target</a:t>
            </a:r>
          </a:p>
          <a:p>
            <a:pPr>
              <a:buFont typeface="Arial" pitchFamily="34" charset="0"/>
              <a:buChar char="•"/>
            </a:pPr>
            <a:r>
              <a:rPr lang="en-AU" sz="2000" u="sng" dirty="0"/>
              <a:t> Morphology and Physiology</a:t>
            </a:r>
            <a:r>
              <a:rPr lang="en-AU" sz="2000" dirty="0"/>
              <a:t> -&gt; Size and shape of the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063BA-F34E-465E-9A1E-C298CF46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92"/>
          <a:stretch/>
        </p:blipFill>
        <p:spPr>
          <a:xfrm>
            <a:off x="194259" y="2984840"/>
            <a:ext cx="2624329" cy="37469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D9E7A6D-1EAF-41A7-8317-846BA3D26915}"/>
              </a:ext>
            </a:extLst>
          </p:cNvPr>
          <p:cNvGrpSpPr/>
          <p:nvPr/>
        </p:nvGrpSpPr>
        <p:grpSpPr>
          <a:xfrm>
            <a:off x="5976839" y="3928622"/>
            <a:ext cx="3063155" cy="2443783"/>
            <a:chOff x="8242680" y="4797667"/>
            <a:chExt cx="3500696" cy="28762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9E2E84-E863-4868-9CFE-0F986E95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680" y="5189690"/>
              <a:ext cx="3500696" cy="24842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650FBF-1B35-40E7-A3B2-9C71CCC8C48A}"/>
                </a:ext>
              </a:extLst>
            </p:cNvPr>
            <p:cNvSpPr txBox="1"/>
            <p:nvPr/>
          </p:nvSpPr>
          <p:spPr>
            <a:xfrm>
              <a:off x="9064220" y="4797667"/>
              <a:ext cx="1626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Varying g and 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CF54E1-DC75-42C7-929A-BC04C82739F8}"/>
              </a:ext>
            </a:extLst>
          </p:cNvPr>
          <p:cNvGrpSpPr/>
          <p:nvPr/>
        </p:nvGrpSpPr>
        <p:grpSpPr>
          <a:xfrm>
            <a:off x="9039994" y="3882126"/>
            <a:ext cx="3124598" cy="2573422"/>
            <a:chOff x="5921452" y="4171288"/>
            <a:chExt cx="3124598" cy="2573422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F766D52D-8B72-4BDE-9DD3-60CE9E9BC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452" y="4512854"/>
              <a:ext cx="3124598" cy="223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5A182-5C52-47E2-BBE5-2139F623E29A}"/>
                </a:ext>
              </a:extLst>
            </p:cNvPr>
            <p:cNvSpPr txBox="1"/>
            <p:nvPr/>
          </p:nvSpPr>
          <p:spPr>
            <a:xfrm>
              <a:off x="6405916" y="4171288"/>
              <a:ext cx="209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Varying L/a (fatness)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1981298-195A-4EEF-AC7A-F1B650051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9" r="32988"/>
          <a:stretch/>
        </p:blipFill>
        <p:spPr>
          <a:xfrm>
            <a:off x="3138389" y="3002217"/>
            <a:ext cx="2838450" cy="37469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AB8851-0CA0-443D-B9A9-B89D8033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26"/>
          <a:stretch/>
        </p:blipFill>
        <p:spPr>
          <a:xfrm>
            <a:off x="9391315" y="36290"/>
            <a:ext cx="2727215" cy="3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0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0AB1-CB6D-4311-9168-E7B61046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4565"/>
            <a:ext cx="10515600" cy="1325563"/>
          </a:xfrm>
        </p:spPr>
        <p:txBody>
          <a:bodyPr/>
          <a:lstStyle/>
          <a:p>
            <a:r>
              <a:rPr lang="en-AU" dirty="0"/>
              <a:t>Demonstration Calibration Sphere in R</a:t>
            </a:r>
          </a:p>
        </p:txBody>
      </p:sp>
    </p:spTree>
    <p:extLst>
      <p:ext uri="{BB962C8B-B14F-4D97-AF65-F5344CB8AC3E}">
        <p14:creationId xmlns:p14="http://schemas.microsoft.com/office/powerpoint/2010/main" val="317519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F82A718-2419-4B39-9B81-ED6ADE746278}"/>
              </a:ext>
            </a:extLst>
          </p:cNvPr>
          <p:cNvGrpSpPr/>
          <p:nvPr/>
        </p:nvGrpSpPr>
        <p:grpSpPr>
          <a:xfrm>
            <a:off x="4890110" y="-51667"/>
            <a:ext cx="3814011" cy="6860434"/>
            <a:chOff x="4722470" y="11170"/>
            <a:chExt cx="3814011" cy="68604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E2EECB-EFD6-49F7-9F88-38B0D0D879AB}"/>
                </a:ext>
              </a:extLst>
            </p:cNvPr>
            <p:cNvSpPr txBox="1"/>
            <p:nvPr/>
          </p:nvSpPr>
          <p:spPr>
            <a:xfrm>
              <a:off x="4722470" y="11170"/>
              <a:ext cx="3814011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b="1" dirty="0"/>
                <a:t>Approximate models</a:t>
              </a:r>
            </a:p>
            <a:p>
              <a:pPr>
                <a:buClr>
                  <a:schemeClr val="bg1"/>
                </a:buClr>
              </a:pPr>
              <a:endParaRPr lang="en-GB" dirty="0"/>
            </a:p>
            <a:p>
              <a:pPr>
                <a:buClr>
                  <a:schemeClr val="bg1"/>
                </a:buClr>
              </a:pPr>
              <a:r>
                <a:rPr lang="en-GB" dirty="0"/>
                <a:t>Kirchhoff Ray, Distorted Wave Born Approximation, DCM,…</a:t>
              </a:r>
            </a:p>
            <a:p>
              <a:pPr>
                <a:buClr>
                  <a:schemeClr val="bg1"/>
                </a:buClr>
              </a:pPr>
              <a:endParaRPr lang="en-GB" b="1" i="1" dirty="0"/>
            </a:p>
            <a:p>
              <a:pPr>
                <a:buClr>
                  <a:schemeClr val="bg1"/>
                </a:buClr>
              </a:pPr>
              <a:r>
                <a:rPr lang="en-GB" b="1" i="1" dirty="0"/>
                <a:t>Advantages:</a:t>
              </a:r>
              <a:r>
                <a:rPr lang="en-GB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arbitrary scattering surface &amp; orientation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can be (very) fast &amp; simple</a:t>
              </a:r>
            </a:p>
            <a:p>
              <a:pPr>
                <a:buClr>
                  <a:schemeClr val="bg1"/>
                </a:buClr>
              </a:pPr>
              <a:endParaRPr lang="en-GB" dirty="0"/>
            </a:p>
            <a:p>
              <a:r>
                <a:rPr lang="en-GB" b="1" i="1" dirty="0"/>
                <a:t>Disadvantages:</a:t>
              </a:r>
              <a:r>
                <a:rPr lang="en-GB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model specific restrictions to frequency and material properties range validity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excludes diffraction effects or internal structure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multi-body scattering is additive</a:t>
              </a:r>
            </a:p>
            <a:p>
              <a:endParaRPr lang="en-AU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BC4F2B-9262-4C4B-99AC-6D57290F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965" y="4788199"/>
              <a:ext cx="2110755" cy="191685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ED1F09-B336-4482-9BB9-0E59321A5048}"/>
                </a:ext>
              </a:extLst>
            </p:cNvPr>
            <p:cNvSpPr/>
            <p:nvPr/>
          </p:nvSpPr>
          <p:spPr>
            <a:xfrm>
              <a:off x="4782368" y="13604"/>
              <a:ext cx="3671505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2941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9FFBEB-B46C-4B70-ACF9-53AA04967E6E}"/>
              </a:ext>
            </a:extLst>
          </p:cNvPr>
          <p:cNvGrpSpPr/>
          <p:nvPr/>
        </p:nvGrpSpPr>
        <p:grpSpPr>
          <a:xfrm>
            <a:off x="8628427" y="-51667"/>
            <a:ext cx="3731213" cy="6858000"/>
            <a:chOff x="8536479" y="136462"/>
            <a:chExt cx="3731213" cy="6858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6079F3-A1AA-4C3E-A906-2D0A9BA70E91}"/>
                </a:ext>
              </a:extLst>
            </p:cNvPr>
            <p:cNvSpPr txBox="1"/>
            <p:nvPr/>
          </p:nvSpPr>
          <p:spPr>
            <a:xfrm>
              <a:off x="8536479" y="136462"/>
              <a:ext cx="3731213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b="1" dirty="0"/>
                <a:t>Numerical models </a:t>
              </a:r>
            </a:p>
            <a:p>
              <a:pPr>
                <a:buClr>
                  <a:schemeClr val="bg1"/>
                </a:buClr>
              </a:pPr>
              <a:endParaRPr lang="en-US" b="1" dirty="0"/>
            </a:p>
            <a:p>
              <a:pPr>
                <a:buClr>
                  <a:schemeClr val="bg1"/>
                </a:buClr>
              </a:pPr>
              <a:r>
                <a:rPr lang="en-GB" dirty="0"/>
                <a:t>Finite/Boundary Element Methods,…</a:t>
              </a:r>
            </a:p>
            <a:p>
              <a:pPr>
                <a:buClr>
                  <a:schemeClr val="bg1"/>
                </a:buClr>
              </a:pPr>
              <a:endParaRPr lang="en-GB" b="1" i="1" dirty="0"/>
            </a:p>
            <a:p>
              <a:pPr>
                <a:buClr>
                  <a:schemeClr val="bg1"/>
                </a:buClr>
              </a:pPr>
              <a:endParaRPr lang="en-GB" b="1" i="1" dirty="0"/>
            </a:p>
            <a:p>
              <a:pPr>
                <a:buClr>
                  <a:schemeClr val="bg1"/>
                </a:buClr>
              </a:pPr>
              <a:r>
                <a:rPr lang="en-GB" b="1" i="1" dirty="0"/>
                <a:t>Advantages:</a:t>
              </a:r>
              <a:r>
                <a:rPr lang="en-GB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arbitrary shapes/internal structures,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include diffraction/FSI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arbitrary materials and frequencies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include interaction effects between multiple bodies</a:t>
              </a:r>
            </a:p>
            <a:p>
              <a:pPr>
                <a:buClr>
                  <a:schemeClr val="bg1"/>
                </a:buClr>
              </a:pPr>
              <a:endParaRPr lang="en-GB" b="1" i="1" dirty="0"/>
            </a:p>
            <a:p>
              <a:pPr>
                <a:buClr>
                  <a:schemeClr val="bg1"/>
                </a:buClr>
              </a:pPr>
              <a:r>
                <a:rPr lang="en-GB" b="1" i="1" dirty="0"/>
                <a:t>Disadvantages: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computationally expensive and complex models</a:t>
              </a:r>
            </a:p>
            <a:p>
              <a:endParaRPr lang="en-AU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2E7DE4-5862-4E81-89D2-A6EB7C27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8409" y="5043422"/>
              <a:ext cx="2166685" cy="173368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45FBDE-032C-4CDA-8520-7E31A5BD79AF}"/>
                </a:ext>
              </a:extLst>
            </p:cNvPr>
            <p:cNvSpPr/>
            <p:nvPr/>
          </p:nvSpPr>
          <p:spPr>
            <a:xfrm>
              <a:off x="8588457" y="136462"/>
              <a:ext cx="3484284" cy="685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2941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BFF8F-D299-41BA-BF17-CDF02AA43D1F}"/>
              </a:ext>
            </a:extLst>
          </p:cNvPr>
          <p:cNvSpPr/>
          <p:nvPr/>
        </p:nvSpPr>
        <p:spPr>
          <a:xfrm rot="16200000">
            <a:off x="-2895619" y="3086372"/>
            <a:ext cx="6799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Three major categories of scattering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71EC4-CB05-4CAC-8962-8F7A5BB10830}"/>
              </a:ext>
            </a:extLst>
          </p:cNvPr>
          <p:cNvGrpSpPr/>
          <p:nvPr/>
        </p:nvGrpSpPr>
        <p:grpSpPr>
          <a:xfrm>
            <a:off x="1410698" y="-51667"/>
            <a:ext cx="3632995" cy="6858000"/>
            <a:chOff x="1410698" y="-51667"/>
            <a:chExt cx="3632995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50AC83-57BD-4BE1-9453-4F63C5368C2E}"/>
                </a:ext>
              </a:extLst>
            </p:cNvPr>
            <p:cNvGrpSpPr/>
            <p:nvPr/>
          </p:nvGrpSpPr>
          <p:grpSpPr>
            <a:xfrm>
              <a:off x="1410698" y="-51667"/>
              <a:ext cx="3632995" cy="6858000"/>
              <a:chOff x="1089475" y="-18512"/>
              <a:chExt cx="3632995" cy="685800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87860B-88A3-4F1C-945E-B5C7DE8F90FB}"/>
                  </a:ext>
                </a:extLst>
              </p:cNvPr>
              <p:cNvSpPr txBox="1"/>
              <p:nvPr/>
            </p:nvSpPr>
            <p:spPr>
              <a:xfrm>
                <a:off x="1145590" y="0"/>
                <a:ext cx="35768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Analytic/semi-analytic models </a:t>
                </a:r>
              </a:p>
              <a:p>
                <a:r>
                  <a:rPr lang="en-GB" dirty="0"/>
                  <a:t>for simple geometric shapes (e.g. spheres, prolate spheroid,…). </a:t>
                </a:r>
              </a:p>
              <a:p>
                <a:endParaRPr lang="en-GB" b="1" i="1" dirty="0"/>
              </a:p>
              <a:p>
                <a:r>
                  <a:rPr lang="en-GB" b="1" i="1" dirty="0"/>
                  <a:t>Advantages:</a:t>
                </a:r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exact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Some are fast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Some are not restricted in frequency/material properties</a:t>
                </a:r>
              </a:p>
              <a:p>
                <a:endParaRPr lang="en-GB" b="1" i="1" dirty="0"/>
              </a:p>
              <a:p>
                <a:r>
                  <a:rPr lang="en-GB" b="1" i="1" dirty="0"/>
                  <a:t>Disadvantages: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cannot model realistic objects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assume a single scattering object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Can be slow and restrictive in terms of material properties and frequencies 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4A2728-44C8-44FE-B3EC-E85427895353}"/>
                  </a:ext>
                </a:extLst>
              </p:cNvPr>
              <p:cNvSpPr/>
              <p:nvPr/>
            </p:nvSpPr>
            <p:spPr>
              <a:xfrm>
                <a:off x="1089475" y="-18512"/>
                <a:ext cx="3484284" cy="6858000"/>
              </a:xfrm>
              <a:prstGeom prst="rect">
                <a:avLst/>
              </a:prstGeom>
              <a:solidFill>
                <a:srgbClr val="A5A5A5">
                  <a:alpha val="12941"/>
                </a:srgb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5AA7955-E271-4311-BC3A-9ACCE6D0A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3381" y="4611062"/>
              <a:ext cx="1508706" cy="1642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92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5B6C-EBB5-44D6-9FDD-CA2F4854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40" y="0"/>
            <a:ext cx="564572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6046BC-8C5D-4EB3-88E8-D12B494A6EDA}"/>
              </a:ext>
            </a:extLst>
          </p:cNvPr>
          <p:cNvSpPr/>
          <p:nvPr/>
        </p:nvSpPr>
        <p:spPr>
          <a:xfrm>
            <a:off x="245091" y="6138005"/>
            <a:ext cx="552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https://github.com/AustralianAntarcticDivision/ZooScatR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0E0C1-BD43-46C2-A3A8-4F4D48DA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24" y="350663"/>
            <a:ext cx="4214983" cy="550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8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3D14D79B537643971B34AA64071686" ma:contentTypeVersion="10" ma:contentTypeDescription="Create a new document." ma:contentTypeScope="" ma:versionID="809f6f9909544669b86d00bbc4f2fa80">
  <xsd:schema xmlns:xsd="http://www.w3.org/2001/XMLSchema" xmlns:xs="http://www.w3.org/2001/XMLSchema" xmlns:p="http://schemas.microsoft.com/office/2006/metadata/properties" xmlns:ns3="3c80189b-0266-4a56-b463-ab4650de04ee" targetNamespace="http://schemas.microsoft.com/office/2006/metadata/properties" ma:root="true" ma:fieldsID="70883fdf2451857fdf68c734b52984de" ns3:_="">
    <xsd:import namespace="3c80189b-0266-4a56-b463-ab4650de04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80189b-0266-4a56-b463-ab4650de0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3DDC90-D522-435E-BD90-158B551EE1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80189b-0266-4a56-b463-ab4650de0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AEDF1-AA62-4B79-9F73-F0537393C9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1A5EFB-FE59-4CF5-B1FD-E9474F49416D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3c80189b-0266-4a56-b463-ab4650de04e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922</Words>
  <Application>Microsoft Office PowerPoint</Application>
  <PresentationFormat>Widescreen</PresentationFormat>
  <Paragraphs>211</Paragraphs>
  <Slides>34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Scattering models in fisheries acoustics</vt:lpstr>
      <vt:lpstr>What will we discuss?</vt:lpstr>
      <vt:lpstr>Why and what to model?</vt:lpstr>
      <vt:lpstr>PowerPoint Presentation</vt:lpstr>
      <vt:lpstr>PowerPoint Presentation</vt:lpstr>
      <vt:lpstr>PowerPoint Presentation</vt:lpstr>
      <vt:lpstr>Demonstration Calibration Sphere in R</vt:lpstr>
      <vt:lpstr>PowerPoint Presentation</vt:lpstr>
      <vt:lpstr>PowerPoint Presentation</vt:lpstr>
      <vt:lpstr>Using ZooScatR – the easy way</vt:lpstr>
      <vt:lpstr>PowerPoint Presentation</vt:lpstr>
      <vt:lpstr>Live Demonstration ZooScatR….. Demonstrate the influence of g and h and size on spheres, prolate spheroids and krill</vt:lpstr>
      <vt:lpstr>Get model input parameters</vt:lpstr>
      <vt:lpstr>Shape demo</vt:lpstr>
      <vt:lpstr>PowerPoint Presentation</vt:lpstr>
      <vt:lpstr>PowerPoint Presentation</vt:lpstr>
      <vt:lpstr>OCT</vt:lpstr>
      <vt:lpstr>Camera or photo recordings</vt:lpstr>
      <vt:lpstr>Stereo camera recordings</vt:lpstr>
      <vt:lpstr>PowerPoint Presentation</vt:lpstr>
      <vt:lpstr>PowerPoint Presentation</vt:lpstr>
      <vt:lpstr>Size / g&amp;h demo</vt:lpstr>
      <vt:lpstr>Measuring density and sound speed contrast</vt:lpstr>
      <vt:lpstr>Acoustic subsystem</vt:lpstr>
      <vt:lpstr>Density measurements</vt:lpstr>
      <vt:lpstr>Krill survey 2019</vt:lpstr>
      <vt:lpstr>Sizing targets</vt:lpstr>
      <vt:lpstr>PowerPoint Presentation</vt:lpstr>
      <vt:lpstr>PowerPoint Presentation</vt:lpstr>
      <vt:lpstr>Scattering by rotated prolate spheroids</vt:lpstr>
      <vt:lpstr>In situ measurements – getting height of the fish</vt:lpstr>
      <vt:lpstr>In situ measurements – getting orientation of the fish</vt:lpstr>
      <vt:lpstr>Conclusion and outlook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Scattering models in fisheries acoustics</dc:title>
  <dc:creator>Gastauer, Sven</dc:creator>
  <cp:lastModifiedBy>Gastauer, Sven</cp:lastModifiedBy>
  <cp:revision>12</cp:revision>
  <dcterms:created xsi:type="dcterms:W3CDTF">2020-04-27T11:31:03Z</dcterms:created>
  <dcterms:modified xsi:type="dcterms:W3CDTF">2020-04-29T16:15:58Z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0x010100463D14D79B537643971B34AA64071686</vt:lpwstr>
  </property>
</Properties>
</file>